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sldIdLst>
    <p:sldId id="256" r:id="rId5"/>
    <p:sldId id="305" r:id="rId6"/>
    <p:sldId id="257" r:id="rId7"/>
    <p:sldId id="270" r:id="rId8"/>
    <p:sldId id="272" r:id="rId9"/>
    <p:sldId id="278" r:id="rId10"/>
    <p:sldId id="273" r:id="rId11"/>
    <p:sldId id="275" r:id="rId12"/>
    <p:sldId id="274" r:id="rId13"/>
    <p:sldId id="276" r:id="rId14"/>
    <p:sldId id="306" r:id="rId15"/>
    <p:sldId id="258" r:id="rId16"/>
    <p:sldId id="309" r:id="rId17"/>
    <p:sldId id="264" r:id="rId18"/>
    <p:sldId id="260" r:id="rId19"/>
    <p:sldId id="265" r:id="rId20"/>
    <p:sldId id="266" r:id="rId21"/>
    <p:sldId id="267" r:id="rId22"/>
    <p:sldId id="307" r:id="rId23"/>
    <p:sldId id="277" r:id="rId24"/>
    <p:sldId id="308" r:id="rId25"/>
    <p:sldId id="262" r:id="rId26"/>
    <p:sldId id="261" r:id="rId27"/>
    <p:sldId id="30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38AD64-3917-40D4-A71E-D54BB77396A9}" v="1" dt="2020-04-23T01:14:03.113"/>
    <p1510:client id="{66D4A578-A6ED-4613-BDC8-473ECA39FE03}" v="1" dt="2020-04-23T01:02:52.2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ison King" userId="S::alkin@microsoft.com::ffffc1ba-1d4d-47d1-937d-66da129603b7" providerId="AD" clId="Web-{66D4A578-A6ED-4613-BDC8-473ECA39FE03}"/>
    <pc:docChg chg="modSld">
      <pc:chgData name="Alison King" userId="S::alkin@microsoft.com::ffffc1ba-1d4d-47d1-937d-66da129603b7" providerId="AD" clId="Web-{66D4A578-A6ED-4613-BDC8-473ECA39FE03}" dt="2020-04-23T01:02:52.228" v="0" actId="1076"/>
      <pc:docMkLst>
        <pc:docMk/>
      </pc:docMkLst>
      <pc:sldChg chg="modSp">
        <pc:chgData name="Alison King" userId="S::alkin@microsoft.com::ffffc1ba-1d4d-47d1-937d-66da129603b7" providerId="AD" clId="Web-{66D4A578-A6ED-4613-BDC8-473ECA39FE03}" dt="2020-04-23T01:02:52.228" v="0" actId="1076"/>
        <pc:sldMkLst>
          <pc:docMk/>
          <pc:sldMk cId="3501498588" sldId="256"/>
        </pc:sldMkLst>
        <pc:picChg chg="mod">
          <ac:chgData name="Alison King" userId="S::alkin@microsoft.com::ffffc1ba-1d4d-47d1-937d-66da129603b7" providerId="AD" clId="Web-{66D4A578-A6ED-4613-BDC8-473ECA39FE03}" dt="2020-04-23T01:02:52.228" v="0" actId="1076"/>
          <ac:picMkLst>
            <pc:docMk/>
            <pc:sldMk cId="3501498588" sldId="256"/>
            <ac:picMk id="5" creationId="{F3CFE376-EE06-49D3-A45B-63243174E185}"/>
          </ac:picMkLst>
        </pc:picChg>
      </pc:sldChg>
    </pc:docChg>
  </pc:docChgLst>
  <pc:docChgLst>
    <pc:chgData name="Alison King" userId="ffffc1ba-1d4d-47d1-937d-66da129603b7" providerId="ADAL" clId="{0638AD64-3917-40D4-A71E-D54BB77396A9}"/>
    <pc:docChg chg="modSld">
      <pc:chgData name="Alison King" userId="ffffc1ba-1d4d-47d1-937d-66da129603b7" providerId="ADAL" clId="{0638AD64-3917-40D4-A71E-D54BB77396A9}" dt="2020-04-23T01:14:03.113" v="0" actId="1036"/>
      <pc:docMkLst>
        <pc:docMk/>
      </pc:docMkLst>
      <pc:sldChg chg="modSp mod">
        <pc:chgData name="Alison King" userId="ffffc1ba-1d4d-47d1-937d-66da129603b7" providerId="ADAL" clId="{0638AD64-3917-40D4-A71E-D54BB77396A9}" dt="2020-04-23T01:14:03.113" v="0" actId="1036"/>
        <pc:sldMkLst>
          <pc:docMk/>
          <pc:sldMk cId="2202862729" sldId="275"/>
        </pc:sldMkLst>
        <pc:spChg chg="mod">
          <ac:chgData name="Alison King" userId="ffffc1ba-1d4d-47d1-937d-66da129603b7" providerId="ADAL" clId="{0638AD64-3917-40D4-A71E-D54BB77396A9}" dt="2020-04-23T01:14:03.113" v="0" actId="1036"/>
          <ac:spMkLst>
            <pc:docMk/>
            <pc:sldMk cId="2202862729" sldId="275"/>
            <ac:spMk id="5" creationId="{B77C2441-FE4D-46B6-85ED-B81912C6C5F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CBBED8-A349-4765-91B6-CA1AE96F553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7D40FB2F-7409-4553-9EB8-6952972EA034}">
      <dgm:prSet phldrT="[Text]"/>
      <dgm:spPr/>
      <dgm:t>
        <a:bodyPr/>
        <a:lstStyle/>
        <a:p>
          <a:r>
            <a:rPr lang="en-US"/>
            <a:t>Prepare Training Data</a:t>
          </a:r>
        </a:p>
      </dgm:t>
    </dgm:pt>
    <dgm:pt modelId="{76E875FD-A926-4703-9022-7A8F05DEFAD1}" type="parTrans" cxnId="{50E859FE-2067-42D1-98B2-1320E3CE1C7E}">
      <dgm:prSet/>
      <dgm:spPr/>
      <dgm:t>
        <a:bodyPr/>
        <a:lstStyle/>
        <a:p>
          <a:endParaRPr lang="en-US"/>
        </a:p>
      </dgm:t>
    </dgm:pt>
    <dgm:pt modelId="{769A331C-CC8C-4CB9-9544-8DFB14D3DE2C}" type="sibTrans" cxnId="{50E859FE-2067-42D1-98B2-1320E3CE1C7E}">
      <dgm:prSet/>
      <dgm:spPr/>
      <dgm:t>
        <a:bodyPr/>
        <a:lstStyle/>
        <a:p>
          <a:endParaRPr lang="en-US"/>
        </a:p>
      </dgm:t>
    </dgm:pt>
    <dgm:pt modelId="{B94F961C-FF28-485E-BF42-C16EDAA60E2D}">
      <dgm:prSet phldrT="[Text]"/>
      <dgm:spPr/>
      <dgm:t>
        <a:bodyPr/>
        <a:lstStyle/>
        <a:p>
          <a:r>
            <a:rPr lang="en-US"/>
            <a:t>Perform Feature Engineering</a:t>
          </a:r>
        </a:p>
      </dgm:t>
    </dgm:pt>
    <dgm:pt modelId="{691D49CA-465B-4867-AD36-F8B0594BB89A}" type="parTrans" cxnId="{90551822-87F3-4A0C-9A6C-1FE88F7CBF88}">
      <dgm:prSet/>
      <dgm:spPr/>
      <dgm:t>
        <a:bodyPr/>
        <a:lstStyle/>
        <a:p>
          <a:endParaRPr lang="en-US"/>
        </a:p>
      </dgm:t>
    </dgm:pt>
    <dgm:pt modelId="{94569BF2-D7AF-43EF-9E42-3B97A0F1FF88}" type="sibTrans" cxnId="{90551822-87F3-4A0C-9A6C-1FE88F7CBF88}">
      <dgm:prSet/>
      <dgm:spPr/>
      <dgm:t>
        <a:bodyPr/>
        <a:lstStyle/>
        <a:p>
          <a:endParaRPr lang="en-US"/>
        </a:p>
      </dgm:t>
    </dgm:pt>
    <dgm:pt modelId="{B00E7503-B21F-483B-A27F-C5FF91BC5827}">
      <dgm:prSet phldrT="[Text]"/>
      <dgm:spPr/>
      <dgm:t>
        <a:bodyPr/>
        <a:lstStyle/>
        <a:p>
          <a:r>
            <a:rPr lang="en-US"/>
            <a:t>Train a Classification Model</a:t>
          </a:r>
        </a:p>
      </dgm:t>
    </dgm:pt>
    <dgm:pt modelId="{177248B9-15ED-4D5A-B392-C89ED7F817D2}" type="parTrans" cxnId="{E04E1C5E-9DD4-44E0-8141-F33B0105A910}">
      <dgm:prSet/>
      <dgm:spPr/>
      <dgm:t>
        <a:bodyPr/>
        <a:lstStyle/>
        <a:p>
          <a:endParaRPr lang="en-US"/>
        </a:p>
      </dgm:t>
    </dgm:pt>
    <dgm:pt modelId="{F5356B26-778D-4A01-9FC2-90F8FD5BB9E8}" type="sibTrans" cxnId="{E04E1C5E-9DD4-44E0-8141-F33B0105A910}">
      <dgm:prSet/>
      <dgm:spPr/>
      <dgm:t>
        <a:bodyPr/>
        <a:lstStyle/>
        <a:p>
          <a:endParaRPr lang="en-US"/>
        </a:p>
      </dgm:t>
    </dgm:pt>
    <dgm:pt modelId="{AEE5D950-7A20-4627-8F3E-D9B5891010E1}">
      <dgm:prSet phldrT="[Text]"/>
      <dgm:spPr/>
      <dgm:t>
        <a:bodyPr/>
        <a:lstStyle/>
        <a:p>
          <a:r>
            <a:rPr lang="en-US"/>
            <a:t>Evaluate Model Performance</a:t>
          </a:r>
        </a:p>
      </dgm:t>
    </dgm:pt>
    <dgm:pt modelId="{F75252D2-36E2-404F-BF6B-B514E66DA1E2}" type="parTrans" cxnId="{D00B1C7F-0A23-4665-8163-FE5F40A00A0C}">
      <dgm:prSet/>
      <dgm:spPr/>
      <dgm:t>
        <a:bodyPr/>
        <a:lstStyle/>
        <a:p>
          <a:endParaRPr lang="en-US"/>
        </a:p>
      </dgm:t>
    </dgm:pt>
    <dgm:pt modelId="{DF048767-651F-4925-9673-B394F34571D7}" type="sibTrans" cxnId="{D00B1C7F-0A23-4665-8163-FE5F40A00A0C}">
      <dgm:prSet/>
      <dgm:spPr/>
      <dgm:t>
        <a:bodyPr/>
        <a:lstStyle/>
        <a:p>
          <a:endParaRPr lang="en-US"/>
        </a:p>
      </dgm:t>
    </dgm:pt>
    <dgm:pt modelId="{835BDE0C-9622-4382-9229-875A48C34F83}">
      <dgm:prSet phldrT="[Text]"/>
      <dgm:spPr/>
      <dgm:t>
        <a:bodyPr/>
        <a:lstStyle/>
        <a:p>
          <a:r>
            <a:rPr lang="en-US"/>
            <a:t>Identify Pairs of Duplicates</a:t>
          </a:r>
        </a:p>
      </dgm:t>
    </dgm:pt>
    <dgm:pt modelId="{EAB01128-7D52-4479-BEFD-8E599955D66A}" type="parTrans" cxnId="{C9303A0B-2B62-442F-8F7F-13A20C92764D}">
      <dgm:prSet/>
      <dgm:spPr/>
      <dgm:t>
        <a:bodyPr/>
        <a:lstStyle/>
        <a:p>
          <a:endParaRPr lang="en-US"/>
        </a:p>
      </dgm:t>
    </dgm:pt>
    <dgm:pt modelId="{48C21F12-B624-4A94-97C9-5CC7C8610239}" type="sibTrans" cxnId="{C9303A0B-2B62-442F-8F7F-13A20C92764D}">
      <dgm:prSet/>
      <dgm:spPr/>
      <dgm:t>
        <a:bodyPr/>
        <a:lstStyle/>
        <a:p>
          <a:endParaRPr lang="en-US"/>
        </a:p>
      </dgm:t>
    </dgm:pt>
    <dgm:pt modelId="{750ED668-12CC-4C69-AD7C-A47B5A31A44B}">
      <dgm:prSet phldrT="[Text]"/>
      <dgm:spPr/>
      <dgm:t>
        <a:bodyPr/>
        <a:lstStyle/>
        <a:p>
          <a:r>
            <a:rPr lang="en-US"/>
            <a:t>Consolidate Duplicates</a:t>
          </a:r>
        </a:p>
      </dgm:t>
    </dgm:pt>
    <dgm:pt modelId="{C07A3F4A-71EF-46F5-A7A4-FC7FDB01C00E}" type="parTrans" cxnId="{D1349827-F0E6-4F65-97DA-2DBE54B0F423}">
      <dgm:prSet/>
      <dgm:spPr/>
      <dgm:t>
        <a:bodyPr/>
        <a:lstStyle/>
        <a:p>
          <a:endParaRPr lang="en-US"/>
        </a:p>
      </dgm:t>
    </dgm:pt>
    <dgm:pt modelId="{76C1B517-FDC1-4ADF-ACAB-68AF31425985}" type="sibTrans" cxnId="{D1349827-F0E6-4F65-97DA-2DBE54B0F423}">
      <dgm:prSet/>
      <dgm:spPr/>
      <dgm:t>
        <a:bodyPr/>
        <a:lstStyle/>
        <a:p>
          <a:endParaRPr lang="en-US"/>
        </a:p>
      </dgm:t>
    </dgm:pt>
    <dgm:pt modelId="{5288761F-FE58-452B-A68E-71F7FAC87C41}" type="pres">
      <dgm:prSet presAssocID="{CCCBBED8-A349-4765-91B6-CA1AE96F553D}" presName="Name0" presStyleCnt="0">
        <dgm:presLayoutVars>
          <dgm:chMax val="11"/>
          <dgm:chPref val="11"/>
          <dgm:dir/>
          <dgm:resizeHandles/>
        </dgm:presLayoutVars>
      </dgm:prSet>
      <dgm:spPr/>
    </dgm:pt>
    <dgm:pt modelId="{FE3289C1-EF05-4C42-A9E2-A8B4E62932B0}" type="pres">
      <dgm:prSet presAssocID="{750ED668-12CC-4C69-AD7C-A47B5A31A44B}" presName="Accent6" presStyleCnt="0"/>
      <dgm:spPr/>
    </dgm:pt>
    <dgm:pt modelId="{5E6E4374-DF92-4D41-810C-ED0D063DD5ED}" type="pres">
      <dgm:prSet presAssocID="{750ED668-12CC-4C69-AD7C-A47B5A31A44B}" presName="Accent" presStyleLbl="node1" presStyleIdx="0" presStyleCnt="6"/>
      <dgm:spPr/>
    </dgm:pt>
    <dgm:pt modelId="{3918D65B-2A23-44D3-8F9E-8F05F54FAC49}" type="pres">
      <dgm:prSet presAssocID="{750ED668-12CC-4C69-AD7C-A47B5A31A44B}" presName="ParentBackground6" presStyleCnt="0"/>
      <dgm:spPr/>
    </dgm:pt>
    <dgm:pt modelId="{68D1BD7B-469A-4D88-BE63-0E4CE192316F}" type="pres">
      <dgm:prSet presAssocID="{750ED668-12CC-4C69-AD7C-A47B5A31A44B}" presName="ParentBackground" presStyleLbl="fgAcc1" presStyleIdx="0" presStyleCnt="6"/>
      <dgm:spPr/>
    </dgm:pt>
    <dgm:pt modelId="{70C0A419-41DF-4040-9A64-E9185CD4489E}" type="pres">
      <dgm:prSet presAssocID="{750ED668-12CC-4C69-AD7C-A47B5A31A44B}" presName="Parent6" presStyleLbl="revTx" presStyleIdx="0" presStyleCnt="0">
        <dgm:presLayoutVars>
          <dgm:chMax val="1"/>
          <dgm:chPref val="1"/>
          <dgm:bulletEnabled val="1"/>
        </dgm:presLayoutVars>
      </dgm:prSet>
      <dgm:spPr/>
    </dgm:pt>
    <dgm:pt modelId="{7F4E50B7-D04C-45C9-B1D2-A61C3218A73B}" type="pres">
      <dgm:prSet presAssocID="{835BDE0C-9622-4382-9229-875A48C34F83}" presName="Accent5" presStyleCnt="0"/>
      <dgm:spPr/>
    </dgm:pt>
    <dgm:pt modelId="{A78E70A4-C45E-42DF-A7DC-1556539BB904}" type="pres">
      <dgm:prSet presAssocID="{835BDE0C-9622-4382-9229-875A48C34F83}" presName="Accent" presStyleLbl="node1" presStyleIdx="1" presStyleCnt="6"/>
      <dgm:spPr/>
    </dgm:pt>
    <dgm:pt modelId="{45AB7F5B-F6A6-4BA9-9A39-FF85E584EB58}" type="pres">
      <dgm:prSet presAssocID="{835BDE0C-9622-4382-9229-875A48C34F83}" presName="ParentBackground5" presStyleCnt="0"/>
      <dgm:spPr/>
    </dgm:pt>
    <dgm:pt modelId="{AF98FBB1-9DF1-499A-964D-518993307D7C}" type="pres">
      <dgm:prSet presAssocID="{835BDE0C-9622-4382-9229-875A48C34F83}" presName="ParentBackground" presStyleLbl="fgAcc1" presStyleIdx="1" presStyleCnt="6"/>
      <dgm:spPr/>
    </dgm:pt>
    <dgm:pt modelId="{1CD40689-0FC9-40AA-A3C4-4A8AB5F55B30}" type="pres">
      <dgm:prSet presAssocID="{835BDE0C-9622-4382-9229-875A48C34F83}" presName="Parent5" presStyleLbl="revTx" presStyleIdx="0" presStyleCnt="0">
        <dgm:presLayoutVars>
          <dgm:chMax val="1"/>
          <dgm:chPref val="1"/>
          <dgm:bulletEnabled val="1"/>
        </dgm:presLayoutVars>
      </dgm:prSet>
      <dgm:spPr/>
    </dgm:pt>
    <dgm:pt modelId="{FE117C0E-F2FA-4704-91C7-160F1F1DDF72}" type="pres">
      <dgm:prSet presAssocID="{AEE5D950-7A20-4627-8F3E-D9B5891010E1}" presName="Accent4" presStyleCnt="0"/>
      <dgm:spPr/>
    </dgm:pt>
    <dgm:pt modelId="{B85CC7A9-BBDB-44BB-B879-78A54BC76C90}" type="pres">
      <dgm:prSet presAssocID="{AEE5D950-7A20-4627-8F3E-D9B5891010E1}" presName="Accent" presStyleLbl="node1" presStyleIdx="2" presStyleCnt="6"/>
      <dgm:spPr/>
    </dgm:pt>
    <dgm:pt modelId="{AF105B8D-F3F1-4A60-A8F3-9779401F1A0E}" type="pres">
      <dgm:prSet presAssocID="{AEE5D950-7A20-4627-8F3E-D9B5891010E1}" presName="ParentBackground4" presStyleCnt="0"/>
      <dgm:spPr/>
    </dgm:pt>
    <dgm:pt modelId="{09D842F1-C41C-4F13-B79D-4244A30D2376}" type="pres">
      <dgm:prSet presAssocID="{AEE5D950-7A20-4627-8F3E-D9B5891010E1}" presName="ParentBackground" presStyleLbl="fgAcc1" presStyleIdx="2" presStyleCnt="6"/>
      <dgm:spPr/>
    </dgm:pt>
    <dgm:pt modelId="{BE39F048-93CC-4C0B-8333-26C609F4FE68}" type="pres">
      <dgm:prSet presAssocID="{AEE5D950-7A20-4627-8F3E-D9B5891010E1}" presName="Parent4" presStyleLbl="revTx" presStyleIdx="0" presStyleCnt="0">
        <dgm:presLayoutVars>
          <dgm:chMax val="1"/>
          <dgm:chPref val="1"/>
          <dgm:bulletEnabled val="1"/>
        </dgm:presLayoutVars>
      </dgm:prSet>
      <dgm:spPr/>
    </dgm:pt>
    <dgm:pt modelId="{E776B55B-7EF5-44E5-B0C3-7AF573258B26}" type="pres">
      <dgm:prSet presAssocID="{B00E7503-B21F-483B-A27F-C5FF91BC5827}" presName="Accent3" presStyleCnt="0"/>
      <dgm:spPr/>
    </dgm:pt>
    <dgm:pt modelId="{0A990838-9082-40DF-826A-9FA95CB50A97}" type="pres">
      <dgm:prSet presAssocID="{B00E7503-B21F-483B-A27F-C5FF91BC5827}" presName="Accent" presStyleLbl="node1" presStyleIdx="3" presStyleCnt="6"/>
      <dgm:spPr/>
    </dgm:pt>
    <dgm:pt modelId="{44321F43-AC3B-4052-A462-6E81F6BEF223}" type="pres">
      <dgm:prSet presAssocID="{B00E7503-B21F-483B-A27F-C5FF91BC5827}" presName="ParentBackground3" presStyleCnt="0"/>
      <dgm:spPr/>
    </dgm:pt>
    <dgm:pt modelId="{8AF65932-4867-42DB-9D3D-05396258EC9B}" type="pres">
      <dgm:prSet presAssocID="{B00E7503-B21F-483B-A27F-C5FF91BC5827}" presName="ParentBackground" presStyleLbl="fgAcc1" presStyleIdx="3" presStyleCnt="6"/>
      <dgm:spPr/>
    </dgm:pt>
    <dgm:pt modelId="{B4AC8CDB-F4E6-4EF1-8606-856CB739ADE0}" type="pres">
      <dgm:prSet presAssocID="{B00E7503-B21F-483B-A27F-C5FF91BC5827}" presName="Parent3" presStyleLbl="revTx" presStyleIdx="0" presStyleCnt="0">
        <dgm:presLayoutVars>
          <dgm:chMax val="1"/>
          <dgm:chPref val="1"/>
          <dgm:bulletEnabled val="1"/>
        </dgm:presLayoutVars>
      </dgm:prSet>
      <dgm:spPr/>
    </dgm:pt>
    <dgm:pt modelId="{F254BD92-028C-4D6A-89E6-C975F39E7E05}" type="pres">
      <dgm:prSet presAssocID="{B94F961C-FF28-485E-BF42-C16EDAA60E2D}" presName="Accent2" presStyleCnt="0"/>
      <dgm:spPr/>
    </dgm:pt>
    <dgm:pt modelId="{6E4EAAE5-07A8-4FE4-888C-008EE184A58E}" type="pres">
      <dgm:prSet presAssocID="{B94F961C-FF28-485E-BF42-C16EDAA60E2D}" presName="Accent" presStyleLbl="node1" presStyleIdx="4" presStyleCnt="6"/>
      <dgm:spPr/>
    </dgm:pt>
    <dgm:pt modelId="{BC3A1D5D-01CD-4910-9E44-CDAA1ED938A3}" type="pres">
      <dgm:prSet presAssocID="{B94F961C-FF28-485E-BF42-C16EDAA60E2D}" presName="ParentBackground2" presStyleCnt="0"/>
      <dgm:spPr/>
    </dgm:pt>
    <dgm:pt modelId="{890F5E7E-09A5-4712-88FB-F57EE923B0E5}" type="pres">
      <dgm:prSet presAssocID="{B94F961C-FF28-485E-BF42-C16EDAA60E2D}" presName="ParentBackground" presStyleLbl="fgAcc1" presStyleIdx="4" presStyleCnt="6"/>
      <dgm:spPr/>
    </dgm:pt>
    <dgm:pt modelId="{B19B9DF1-F7AA-4906-BAB1-0DA824BFA74F}" type="pres">
      <dgm:prSet presAssocID="{B94F961C-FF28-485E-BF42-C16EDAA60E2D}" presName="Parent2" presStyleLbl="revTx" presStyleIdx="0" presStyleCnt="0">
        <dgm:presLayoutVars>
          <dgm:chMax val="1"/>
          <dgm:chPref val="1"/>
          <dgm:bulletEnabled val="1"/>
        </dgm:presLayoutVars>
      </dgm:prSet>
      <dgm:spPr/>
    </dgm:pt>
    <dgm:pt modelId="{47D79700-3185-4803-8835-46FC1B3A1504}" type="pres">
      <dgm:prSet presAssocID="{7D40FB2F-7409-4553-9EB8-6952972EA034}" presName="Accent1" presStyleCnt="0"/>
      <dgm:spPr/>
    </dgm:pt>
    <dgm:pt modelId="{A24ADF04-7C26-41A5-8613-546D8BD78B16}" type="pres">
      <dgm:prSet presAssocID="{7D40FB2F-7409-4553-9EB8-6952972EA034}" presName="Accent" presStyleLbl="node1" presStyleIdx="5" presStyleCnt="6"/>
      <dgm:spPr/>
    </dgm:pt>
    <dgm:pt modelId="{4E0DA072-FB39-479A-A191-65FCAC556E2D}" type="pres">
      <dgm:prSet presAssocID="{7D40FB2F-7409-4553-9EB8-6952972EA034}" presName="ParentBackground1" presStyleCnt="0"/>
      <dgm:spPr/>
    </dgm:pt>
    <dgm:pt modelId="{FED34528-A7CB-47BA-8F3F-4D0BC475D7AA}" type="pres">
      <dgm:prSet presAssocID="{7D40FB2F-7409-4553-9EB8-6952972EA034}" presName="ParentBackground" presStyleLbl="fgAcc1" presStyleIdx="5" presStyleCnt="6"/>
      <dgm:spPr/>
    </dgm:pt>
    <dgm:pt modelId="{A263C4B5-849B-470E-A355-F5F52E2D3ECF}" type="pres">
      <dgm:prSet presAssocID="{7D40FB2F-7409-4553-9EB8-6952972EA034}" presName="Parent1" presStyleLbl="revTx" presStyleIdx="0" presStyleCnt="0">
        <dgm:presLayoutVars>
          <dgm:chMax val="1"/>
          <dgm:chPref val="1"/>
          <dgm:bulletEnabled val="1"/>
        </dgm:presLayoutVars>
      </dgm:prSet>
      <dgm:spPr/>
    </dgm:pt>
  </dgm:ptLst>
  <dgm:cxnLst>
    <dgm:cxn modelId="{B9BA1804-767A-4572-9EE6-5062C0671E43}" type="presOf" srcId="{B94F961C-FF28-485E-BF42-C16EDAA60E2D}" destId="{890F5E7E-09A5-4712-88FB-F57EE923B0E5}" srcOrd="0" destOrd="0" presId="urn:microsoft.com/office/officeart/2011/layout/CircleProcess"/>
    <dgm:cxn modelId="{C9303A0B-2B62-442F-8F7F-13A20C92764D}" srcId="{CCCBBED8-A349-4765-91B6-CA1AE96F553D}" destId="{835BDE0C-9622-4382-9229-875A48C34F83}" srcOrd="4" destOrd="0" parTransId="{EAB01128-7D52-4479-BEFD-8E599955D66A}" sibTransId="{48C21F12-B624-4A94-97C9-5CC7C8610239}"/>
    <dgm:cxn modelId="{25A36C11-A307-4F35-B1E8-4AE4A746B699}" type="presOf" srcId="{835BDE0C-9622-4382-9229-875A48C34F83}" destId="{1CD40689-0FC9-40AA-A3C4-4A8AB5F55B30}" srcOrd="1" destOrd="0" presId="urn:microsoft.com/office/officeart/2011/layout/CircleProcess"/>
    <dgm:cxn modelId="{90551822-87F3-4A0C-9A6C-1FE88F7CBF88}" srcId="{CCCBBED8-A349-4765-91B6-CA1AE96F553D}" destId="{B94F961C-FF28-485E-BF42-C16EDAA60E2D}" srcOrd="1" destOrd="0" parTransId="{691D49CA-465B-4867-AD36-F8B0594BB89A}" sibTransId="{94569BF2-D7AF-43EF-9E42-3B97A0F1FF88}"/>
    <dgm:cxn modelId="{D1349827-F0E6-4F65-97DA-2DBE54B0F423}" srcId="{CCCBBED8-A349-4765-91B6-CA1AE96F553D}" destId="{750ED668-12CC-4C69-AD7C-A47B5A31A44B}" srcOrd="5" destOrd="0" parTransId="{C07A3F4A-71EF-46F5-A7A4-FC7FDB01C00E}" sibTransId="{76C1B517-FDC1-4ADF-ACAB-68AF31425985}"/>
    <dgm:cxn modelId="{185A5F29-E5AF-4C91-A5FD-43EF79244701}" type="presOf" srcId="{750ED668-12CC-4C69-AD7C-A47B5A31A44B}" destId="{70C0A419-41DF-4040-9A64-E9185CD4489E}" srcOrd="1" destOrd="0" presId="urn:microsoft.com/office/officeart/2011/layout/CircleProcess"/>
    <dgm:cxn modelId="{E04E1C5E-9DD4-44E0-8141-F33B0105A910}" srcId="{CCCBBED8-A349-4765-91B6-CA1AE96F553D}" destId="{B00E7503-B21F-483B-A27F-C5FF91BC5827}" srcOrd="2" destOrd="0" parTransId="{177248B9-15ED-4D5A-B392-C89ED7F817D2}" sibTransId="{F5356B26-778D-4A01-9FC2-90F8FD5BB9E8}"/>
    <dgm:cxn modelId="{B473DC5F-CC44-4A78-9251-94983179B8CA}" type="presOf" srcId="{7D40FB2F-7409-4553-9EB8-6952972EA034}" destId="{A263C4B5-849B-470E-A355-F5F52E2D3ECF}" srcOrd="1" destOrd="0" presId="urn:microsoft.com/office/officeart/2011/layout/CircleProcess"/>
    <dgm:cxn modelId="{BFE73960-D68F-43D3-9D91-7E7ABA35E0E1}" type="presOf" srcId="{AEE5D950-7A20-4627-8F3E-D9B5891010E1}" destId="{09D842F1-C41C-4F13-B79D-4244A30D2376}" srcOrd="0" destOrd="0" presId="urn:microsoft.com/office/officeart/2011/layout/CircleProcess"/>
    <dgm:cxn modelId="{E673FC69-CED1-4620-8B12-0755C75847FC}" type="presOf" srcId="{7D40FB2F-7409-4553-9EB8-6952972EA034}" destId="{FED34528-A7CB-47BA-8F3F-4D0BC475D7AA}" srcOrd="0" destOrd="0" presId="urn:microsoft.com/office/officeart/2011/layout/CircleProcess"/>
    <dgm:cxn modelId="{03DBD66E-22BC-41D6-A5D1-039D17C48474}" type="presOf" srcId="{B00E7503-B21F-483B-A27F-C5FF91BC5827}" destId="{8AF65932-4867-42DB-9D3D-05396258EC9B}" srcOrd="0" destOrd="0" presId="urn:microsoft.com/office/officeart/2011/layout/CircleProcess"/>
    <dgm:cxn modelId="{337B0972-20A4-424B-BACF-FB7013E042B0}" type="presOf" srcId="{CCCBBED8-A349-4765-91B6-CA1AE96F553D}" destId="{5288761F-FE58-452B-A68E-71F7FAC87C41}" srcOrd="0" destOrd="0" presId="urn:microsoft.com/office/officeart/2011/layout/CircleProcess"/>
    <dgm:cxn modelId="{6635D37D-E2A2-47DA-B3AF-6115C3F0DA04}" type="presOf" srcId="{835BDE0C-9622-4382-9229-875A48C34F83}" destId="{AF98FBB1-9DF1-499A-964D-518993307D7C}" srcOrd="0" destOrd="0" presId="urn:microsoft.com/office/officeart/2011/layout/CircleProcess"/>
    <dgm:cxn modelId="{D00B1C7F-0A23-4665-8163-FE5F40A00A0C}" srcId="{CCCBBED8-A349-4765-91B6-CA1AE96F553D}" destId="{AEE5D950-7A20-4627-8F3E-D9B5891010E1}" srcOrd="3" destOrd="0" parTransId="{F75252D2-36E2-404F-BF6B-B514E66DA1E2}" sibTransId="{DF048767-651F-4925-9673-B394F34571D7}"/>
    <dgm:cxn modelId="{6D545997-57DB-4A28-B6C0-C5801AE97EE7}" type="presOf" srcId="{B00E7503-B21F-483B-A27F-C5FF91BC5827}" destId="{B4AC8CDB-F4E6-4EF1-8606-856CB739ADE0}" srcOrd="1" destOrd="0" presId="urn:microsoft.com/office/officeart/2011/layout/CircleProcess"/>
    <dgm:cxn modelId="{C2C370A5-03E9-4EC5-802E-08F9D539A6DA}" type="presOf" srcId="{AEE5D950-7A20-4627-8F3E-D9B5891010E1}" destId="{BE39F048-93CC-4C0B-8333-26C609F4FE68}" srcOrd="1" destOrd="0" presId="urn:microsoft.com/office/officeart/2011/layout/CircleProcess"/>
    <dgm:cxn modelId="{46B206AD-C0C6-4CEE-9347-98D9E257B9B4}" type="presOf" srcId="{B94F961C-FF28-485E-BF42-C16EDAA60E2D}" destId="{B19B9DF1-F7AA-4906-BAB1-0DA824BFA74F}" srcOrd="1" destOrd="0" presId="urn:microsoft.com/office/officeart/2011/layout/CircleProcess"/>
    <dgm:cxn modelId="{FB04F3D8-0728-4BC8-BF89-E13F4A6D4E0B}" type="presOf" srcId="{750ED668-12CC-4C69-AD7C-A47B5A31A44B}" destId="{68D1BD7B-469A-4D88-BE63-0E4CE192316F}" srcOrd="0" destOrd="0" presId="urn:microsoft.com/office/officeart/2011/layout/CircleProcess"/>
    <dgm:cxn modelId="{50E859FE-2067-42D1-98B2-1320E3CE1C7E}" srcId="{CCCBBED8-A349-4765-91B6-CA1AE96F553D}" destId="{7D40FB2F-7409-4553-9EB8-6952972EA034}" srcOrd="0" destOrd="0" parTransId="{76E875FD-A926-4703-9022-7A8F05DEFAD1}" sibTransId="{769A331C-CC8C-4CB9-9544-8DFB14D3DE2C}"/>
    <dgm:cxn modelId="{F78D5DF0-9F5C-4E9D-99DB-DDA0091358C5}" type="presParOf" srcId="{5288761F-FE58-452B-A68E-71F7FAC87C41}" destId="{FE3289C1-EF05-4C42-A9E2-A8B4E62932B0}" srcOrd="0" destOrd="0" presId="urn:microsoft.com/office/officeart/2011/layout/CircleProcess"/>
    <dgm:cxn modelId="{5AA7A9C1-6E3D-4BB3-932C-3030CE6BCE00}" type="presParOf" srcId="{FE3289C1-EF05-4C42-A9E2-A8B4E62932B0}" destId="{5E6E4374-DF92-4D41-810C-ED0D063DD5ED}" srcOrd="0" destOrd="0" presId="urn:microsoft.com/office/officeart/2011/layout/CircleProcess"/>
    <dgm:cxn modelId="{74ECC2F1-D8B7-44BD-B50A-E1685A73BEC5}" type="presParOf" srcId="{5288761F-FE58-452B-A68E-71F7FAC87C41}" destId="{3918D65B-2A23-44D3-8F9E-8F05F54FAC49}" srcOrd="1" destOrd="0" presId="urn:microsoft.com/office/officeart/2011/layout/CircleProcess"/>
    <dgm:cxn modelId="{AD4D1AF3-F1B1-4150-971D-DE6A85B5EF5F}" type="presParOf" srcId="{3918D65B-2A23-44D3-8F9E-8F05F54FAC49}" destId="{68D1BD7B-469A-4D88-BE63-0E4CE192316F}" srcOrd="0" destOrd="0" presId="urn:microsoft.com/office/officeart/2011/layout/CircleProcess"/>
    <dgm:cxn modelId="{7B86F076-60C6-4932-B488-3958383E46D2}" type="presParOf" srcId="{5288761F-FE58-452B-A68E-71F7FAC87C41}" destId="{70C0A419-41DF-4040-9A64-E9185CD4489E}" srcOrd="2" destOrd="0" presId="urn:microsoft.com/office/officeart/2011/layout/CircleProcess"/>
    <dgm:cxn modelId="{06517F3E-60DC-47CD-9C68-C6D11000AC32}" type="presParOf" srcId="{5288761F-FE58-452B-A68E-71F7FAC87C41}" destId="{7F4E50B7-D04C-45C9-B1D2-A61C3218A73B}" srcOrd="3" destOrd="0" presId="urn:microsoft.com/office/officeart/2011/layout/CircleProcess"/>
    <dgm:cxn modelId="{6EC1995B-88EB-48FB-A4A5-236BFE2763F8}" type="presParOf" srcId="{7F4E50B7-D04C-45C9-B1D2-A61C3218A73B}" destId="{A78E70A4-C45E-42DF-A7DC-1556539BB904}" srcOrd="0" destOrd="0" presId="urn:microsoft.com/office/officeart/2011/layout/CircleProcess"/>
    <dgm:cxn modelId="{678E42C7-76DF-49F6-A8DF-14AE4983C0D0}" type="presParOf" srcId="{5288761F-FE58-452B-A68E-71F7FAC87C41}" destId="{45AB7F5B-F6A6-4BA9-9A39-FF85E584EB58}" srcOrd="4" destOrd="0" presId="urn:microsoft.com/office/officeart/2011/layout/CircleProcess"/>
    <dgm:cxn modelId="{678FC5A2-7655-4676-8C6A-3ABF4D03C551}" type="presParOf" srcId="{45AB7F5B-F6A6-4BA9-9A39-FF85E584EB58}" destId="{AF98FBB1-9DF1-499A-964D-518993307D7C}" srcOrd="0" destOrd="0" presId="urn:microsoft.com/office/officeart/2011/layout/CircleProcess"/>
    <dgm:cxn modelId="{7C4FFB83-FC20-41F6-B81E-73C53E168CCC}" type="presParOf" srcId="{5288761F-FE58-452B-A68E-71F7FAC87C41}" destId="{1CD40689-0FC9-40AA-A3C4-4A8AB5F55B30}" srcOrd="5" destOrd="0" presId="urn:microsoft.com/office/officeart/2011/layout/CircleProcess"/>
    <dgm:cxn modelId="{E706E0A8-0417-45B8-BA98-99B5593F6D00}" type="presParOf" srcId="{5288761F-FE58-452B-A68E-71F7FAC87C41}" destId="{FE117C0E-F2FA-4704-91C7-160F1F1DDF72}" srcOrd="6" destOrd="0" presId="urn:microsoft.com/office/officeart/2011/layout/CircleProcess"/>
    <dgm:cxn modelId="{FD4C55D8-4ED7-425A-BAFA-32BAA1633430}" type="presParOf" srcId="{FE117C0E-F2FA-4704-91C7-160F1F1DDF72}" destId="{B85CC7A9-BBDB-44BB-B879-78A54BC76C90}" srcOrd="0" destOrd="0" presId="urn:microsoft.com/office/officeart/2011/layout/CircleProcess"/>
    <dgm:cxn modelId="{50A57C3A-885D-46A6-AC59-655C0B8F4476}" type="presParOf" srcId="{5288761F-FE58-452B-A68E-71F7FAC87C41}" destId="{AF105B8D-F3F1-4A60-A8F3-9779401F1A0E}" srcOrd="7" destOrd="0" presId="urn:microsoft.com/office/officeart/2011/layout/CircleProcess"/>
    <dgm:cxn modelId="{873D3B80-808B-4D0E-9A69-F6D30E051424}" type="presParOf" srcId="{AF105B8D-F3F1-4A60-A8F3-9779401F1A0E}" destId="{09D842F1-C41C-4F13-B79D-4244A30D2376}" srcOrd="0" destOrd="0" presId="urn:microsoft.com/office/officeart/2011/layout/CircleProcess"/>
    <dgm:cxn modelId="{D5267B49-028F-4191-BE25-28DC8FE7B56C}" type="presParOf" srcId="{5288761F-FE58-452B-A68E-71F7FAC87C41}" destId="{BE39F048-93CC-4C0B-8333-26C609F4FE68}" srcOrd="8" destOrd="0" presId="urn:microsoft.com/office/officeart/2011/layout/CircleProcess"/>
    <dgm:cxn modelId="{6CA7ED10-F3DF-4100-9CC6-101C48F122C9}" type="presParOf" srcId="{5288761F-FE58-452B-A68E-71F7FAC87C41}" destId="{E776B55B-7EF5-44E5-B0C3-7AF573258B26}" srcOrd="9" destOrd="0" presId="urn:microsoft.com/office/officeart/2011/layout/CircleProcess"/>
    <dgm:cxn modelId="{ABCA57B9-3D46-40BA-B6E4-42400BF1DB10}" type="presParOf" srcId="{E776B55B-7EF5-44E5-B0C3-7AF573258B26}" destId="{0A990838-9082-40DF-826A-9FA95CB50A97}" srcOrd="0" destOrd="0" presId="urn:microsoft.com/office/officeart/2011/layout/CircleProcess"/>
    <dgm:cxn modelId="{1EC10D0E-BEFF-4CA9-9A2F-52BC67968203}" type="presParOf" srcId="{5288761F-FE58-452B-A68E-71F7FAC87C41}" destId="{44321F43-AC3B-4052-A462-6E81F6BEF223}" srcOrd="10" destOrd="0" presId="urn:microsoft.com/office/officeart/2011/layout/CircleProcess"/>
    <dgm:cxn modelId="{C394078D-7402-4AA6-B527-5BF3BBCA64E7}" type="presParOf" srcId="{44321F43-AC3B-4052-A462-6E81F6BEF223}" destId="{8AF65932-4867-42DB-9D3D-05396258EC9B}" srcOrd="0" destOrd="0" presId="urn:microsoft.com/office/officeart/2011/layout/CircleProcess"/>
    <dgm:cxn modelId="{4C2F0EA4-31F0-4BA1-9537-81236A13884E}" type="presParOf" srcId="{5288761F-FE58-452B-A68E-71F7FAC87C41}" destId="{B4AC8CDB-F4E6-4EF1-8606-856CB739ADE0}" srcOrd="11" destOrd="0" presId="urn:microsoft.com/office/officeart/2011/layout/CircleProcess"/>
    <dgm:cxn modelId="{A062056F-AE44-4842-8C81-5D8D2CD8CDDB}" type="presParOf" srcId="{5288761F-FE58-452B-A68E-71F7FAC87C41}" destId="{F254BD92-028C-4D6A-89E6-C975F39E7E05}" srcOrd="12" destOrd="0" presId="urn:microsoft.com/office/officeart/2011/layout/CircleProcess"/>
    <dgm:cxn modelId="{AA1EE4FB-392F-4D5F-8F36-59E46E2C1180}" type="presParOf" srcId="{F254BD92-028C-4D6A-89E6-C975F39E7E05}" destId="{6E4EAAE5-07A8-4FE4-888C-008EE184A58E}" srcOrd="0" destOrd="0" presId="urn:microsoft.com/office/officeart/2011/layout/CircleProcess"/>
    <dgm:cxn modelId="{52ED6931-0B39-414E-AF35-1C0894342B2B}" type="presParOf" srcId="{5288761F-FE58-452B-A68E-71F7FAC87C41}" destId="{BC3A1D5D-01CD-4910-9E44-CDAA1ED938A3}" srcOrd="13" destOrd="0" presId="urn:microsoft.com/office/officeart/2011/layout/CircleProcess"/>
    <dgm:cxn modelId="{5DEE254A-1F18-483A-A524-34A198C2AACF}" type="presParOf" srcId="{BC3A1D5D-01CD-4910-9E44-CDAA1ED938A3}" destId="{890F5E7E-09A5-4712-88FB-F57EE923B0E5}" srcOrd="0" destOrd="0" presId="urn:microsoft.com/office/officeart/2011/layout/CircleProcess"/>
    <dgm:cxn modelId="{0414ADEE-4A6F-4C71-B90A-10CC1211184D}" type="presParOf" srcId="{5288761F-FE58-452B-A68E-71F7FAC87C41}" destId="{B19B9DF1-F7AA-4906-BAB1-0DA824BFA74F}" srcOrd="14" destOrd="0" presId="urn:microsoft.com/office/officeart/2011/layout/CircleProcess"/>
    <dgm:cxn modelId="{1FCAAD46-4483-426D-9D07-37117B522899}" type="presParOf" srcId="{5288761F-FE58-452B-A68E-71F7FAC87C41}" destId="{47D79700-3185-4803-8835-46FC1B3A1504}" srcOrd="15" destOrd="0" presId="urn:microsoft.com/office/officeart/2011/layout/CircleProcess"/>
    <dgm:cxn modelId="{7E1FEFD8-6706-412F-B65E-CEB0FEE089D5}" type="presParOf" srcId="{47D79700-3185-4803-8835-46FC1B3A1504}" destId="{A24ADF04-7C26-41A5-8613-546D8BD78B16}" srcOrd="0" destOrd="0" presId="urn:microsoft.com/office/officeart/2011/layout/CircleProcess"/>
    <dgm:cxn modelId="{A7224638-B3EB-413E-A79F-3CDB194EAF52}" type="presParOf" srcId="{5288761F-FE58-452B-A68E-71F7FAC87C41}" destId="{4E0DA072-FB39-479A-A191-65FCAC556E2D}" srcOrd="16" destOrd="0" presId="urn:microsoft.com/office/officeart/2011/layout/CircleProcess"/>
    <dgm:cxn modelId="{613AB6EB-A119-4C0B-B8D1-70AF3A97AB71}" type="presParOf" srcId="{4E0DA072-FB39-479A-A191-65FCAC556E2D}" destId="{FED34528-A7CB-47BA-8F3F-4D0BC475D7AA}" srcOrd="0" destOrd="0" presId="urn:microsoft.com/office/officeart/2011/layout/CircleProcess"/>
    <dgm:cxn modelId="{A92231EA-D5D1-4D20-B26B-55514C7BF398}" type="presParOf" srcId="{5288761F-FE58-452B-A68E-71F7FAC87C41}" destId="{A263C4B5-849B-470E-A355-F5F52E2D3ECF}"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6E4374-DF92-4D41-810C-ED0D063DD5ED}">
      <dsp:nvSpPr>
        <dsp:cNvPr id="0" name=""/>
        <dsp:cNvSpPr/>
      </dsp:nvSpPr>
      <dsp:spPr>
        <a:xfrm>
          <a:off x="8806954" y="1364229"/>
          <a:ext cx="1623472" cy="16231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D1BD7B-469A-4D88-BE63-0E4CE192316F}">
      <dsp:nvSpPr>
        <dsp:cNvPr id="0" name=""/>
        <dsp:cNvSpPr/>
      </dsp:nvSpPr>
      <dsp:spPr>
        <a:xfrm>
          <a:off x="8861619"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Consolidate Duplicates</a:t>
          </a:r>
        </a:p>
      </dsp:txBody>
      <dsp:txXfrm>
        <a:off x="9078220" y="1634804"/>
        <a:ext cx="1081971" cy="1082014"/>
      </dsp:txXfrm>
    </dsp:sp>
    <dsp:sp modelId="{A78E70A4-C45E-42DF-A7DC-1556539BB904}">
      <dsp:nvSpPr>
        <dsp:cNvPr id="0" name=""/>
        <dsp:cNvSpPr/>
      </dsp:nvSpPr>
      <dsp:spPr>
        <a:xfrm rot="2700000">
          <a:off x="7129961" y="1364047"/>
          <a:ext cx="1623243" cy="162324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98FBB1-9DF1-499A-964D-518993307D7C}">
      <dsp:nvSpPr>
        <dsp:cNvPr id="0" name=""/>
        <dsp:cNvSpPr/>
      </dsp:nvSpPr>
      <dsp:spPr>
        <a:xfrm>
          <a:off x="7184513"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Identify Pairs of Duplicates</a:t>
          </a:r>
        </a:p>
      </dsp:txBody>
      <dsp:txXfrm>
        <a:off x="7401113" y="1634804"/>
        <a:ext cx="1081971" cy="1082014"/>
      </dsp:txXfrm>
    </dsp:sp>
    <dsp:sp modelId="{B85CC7A9-BBDB-44BB-B879-78A54BC76C90}">
      <dsp:nvSpPr>
        <dsp:cNvPr id="0" name=""/>
        <dsp:cNvSpPr/>
      </dsp:nvSpPr>
      <dsp:spPr>
        <a:xfrm rot="2700000">
          <a:off x="5452854" y="1364047"/>
          <a:ext cx="1623243" cy="162324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D842F1-C41C-4F13-B79D-4244A30D2376}">
      <dsp:nvSpPr>
        <dsp:cNvPr id="0" name=""/>
        <dsp:cNvSpPr/>
      </dsp:nvSpPr>
      <dsp:spPr>
        <a:xfrm>
          <a:off x="5507406"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Evaluate Model Performance</a:t>
          </a:r>
        </a:p>
      </dsp:txBody>
      <dsp:txXfrm>
        <a:off x="5724006" y="1634804"/>
        <a:ext cx="1081971" cy="1082014"/>
      </dsp:txXfrm>
    </dsp:sp>
    <dsp:sp modelId="{0A990838-9082-40DF-826A-9FA95CB50A97}">
      <dsp:nvSpPr>
        <dsp:cNvPr id="0" name=""/>
        <dsp:cNvSpPr/>
      </dsp:nvSpPr>
      <dsp:spPr>
        <a:xfrm rot="2700000">
          <a:off x="3775748" y="1364047"/>
          <a:ext cx="1623243" cy="162324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F65932-4867-42DB-9D3D-05396258EC9B}">
      <dsp:nvSpPr>
        <dsp:cNvPr id="0" name=""/>
        <dsp:cNvSpPr/>
      </dsp:nvSpPr>
      <dsp:spPr>
        <a:xfrm>
          <a:off x="3830299"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Train a Classification Model</a:t>
          </a:r>
        </a:p>
      </dsp:txBody>
      <dsp:txXfrm>
        <a:off x="4045868" y="1634804"/>
        <a:ext cx="1081971" cy="1082014"/>
      </dsp:txXfrm>
    </dsp:sp>
    <dsp:sp modelId="{6E4EAAE5-07A8-4FE4-888C-008EE184A58E}">
      <dsp:nvSpPr>
        <dsp:cNvPr id="0" name=""/>
        <dsp:cNvSpPr/>
      </dsp:nvSpPr>
      <dsp:spPr>
        <a:xfrm rot="2700000">
          <a:off x="2098641" y="1364047"/>
          <a:ext cx="1623243" cy="162324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0F5E7E-09A5-4712-88FB-F57EE923B0E5}">
      <dsp:nvSpPr>
        <dsp:cNvPr id="0" name=""/>
        <dsp:cNvSpPr/>
      </dsp:nvSpPr>
      <dsp:spPr>
        <a:xfrm>
          <a:off x="2153192"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Perform Feature Engineering</a:t>
          </a:r>
        </a:p>
      </dsp:txBody>
      <dsp:txXfrm>
        <a:off x="2368761" y="1634804"/>
        <a:ext cx="1081971" cy="1082014"/>
      </dsp:txXfrm>
    </dsp:sp>
    <dsp:sp modelId="{A24ADF04-7C26-41A5-8613-546D8BD78B16}">
      <dsp:nvSpPr>
        <dsp:cNvPr id="0" name=""/>
        <dsp:cNvSpPr/>
      </dsp:nvSpPr>
      <dsp:spPr>
        <a:xfrm rot="2700000">
          <a:off x="421534" y="1364047"/>
          <a:ext cx="1623243" cy="1623243"/>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D34528-A7CB-47BA-8F3F-4D0BC475D7AA}">
      <dsp:nvSpPr>
        <dsp:cNvPr id="0" name=""/>
        <dsp:cNvSpPr/>
      </dsp:nvSpPr>
      <dsp:spPr>
        <a:xfrm>
          <a:off x="475054" y="1418344"/>
          <a:ext cx="1515172" cy="1514933"/>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t>Prepare Training Data</a:t>
          </a:r>
        </a:p>
      </dsp:txBody>
      <dsp:txXfrm>
        <a:off x="691655" y="1634804"/>
        <a:ext cx="1081971" cy="1082014"/>
      </dsp:txXfrm>
    </dsp:sp>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79AF-D976-4A52-A176-8052E76A906A}" type="datetimeFigureOut">
              <a:rPr lang="en-US" smtClean="0"/>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89CAB-4535-42F3-9F48-6B38389A1D63}" type="slidenum">
              <a:rPr lang="en-US" smtClean="0"/>
              <a:t>‹#›</a:t>
            </a:fld>
            <a:endParaRPr lang="en-US"/>
          </a:p>
        </p:txBody>
      </p:sp>
    </p:spTree>
    <p:extLst>
      <p:ext uri="{BB962C8B-B14F-4D97-AF65-F5344CB8AC3E}">
        <p14:creationId xmlns:p14="http://schemas.microsoft.com/office/powerpoint/2010/main" val="4776920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6FA6E-F836-465F-8458-CD219FBC59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79B1E9-B489-4F6D-9475-EFDF40807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F0B8E-6ADF-4217-8276-DA2B78012452}"/>
              </a:ext>
            </a:extLst>
          </p:cNvPr>
          <p:cNvSpPr>
            <a:spLocks noGrp="1"/>
          </p:cNvSpPr>
          <p:nvPr>
            <p:ph type="dt" sz="half" idx="10"/>
          </p:nvPr>
        </p:nvSpPr>
        <p:spPr/>
        <p:txBody>
          <a:bodyPr/>
          <a:lstStyle/>
          <a:p>
            <a:fld id="{59C2AC9E-8276-4AAA-AD45-F07CFF964B70}" type="datetime1">
              <a:rPr lang="en-US" smtClean="0"/>
              <a:t>4/22/2020</a:t>
            </a:fld>
            <a:endParaRPr lang="en-US"/>
          </a:p>
        </p:txBody>
      </p:sp>
      <p:sp>
        <p:nvSpPr>
          <p:cNvPr id="5" name="Footer Placeholder 4">
            <a:extLst>
              <a:ext uri="{FF2B5EF4-FFF2-40B4-BE49-F238E27FC236}">
                <a16:creationId xmlns:a16="http://schemas.microsoft.com/office/drawing/2014/main" id="{8D313AEB-F725-4564-A538-7CE7F89AA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24BCE-D456-44D1-8CA0-D4416A943C6B}"/>
              </a:ext>
            </a:extLst>
          </p:cNvPr>
          <p:cNvSpPr>
            <a:spLocks noGrp="1"/>
          </p:cNvSpPr>
          <p:nvPr>
            <p:ph type="sldNum" sz="quarter" idx="12"/>
          </p:nvPr>
        </p:nvSpPr>
        <p:spPr/>
        <p:txBody>
          <a:bodyPr/>
          <a:lstStyle/>
          <a:p>
            <a:fld id="{B275BAAD-A4D4-434E-B705-D7A3688D5928}" type="slidenum">
              <a:rPr lang="en-US" smtClean="0"/>
              <a:t>‹#›</a:t>
            </a:fld>
            <a:endParaRPr lang="en-US"/>
          </a:p>
        </p:txBody>
      </p:sp>
    </p:spTree>
    <p:extLst>
      <p:ext uri="{BB962C8B-B14F-4D97-AF65-F5344CB8AC3E}">
        <p14:creationId xmlns:p14="http://schemas.microsoft.com/office/powerpoint/2010/main" val="44418317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1EF22-3693-4A89-ADA2-7744FF3E4260}"/>
              </a:ext>
            </a:extLst>
          </p:cNvPr>
          <p:cNvSpPr>
            <a:spLocks noGrp="1"/>
          </p:cNvSpPr>
          <p:nvPr>
            <p:ph type="title"/>
          </p:nvPr>
        </p:nvSpPr>
        <p:spPr>
          <a:xfrm>
            <a:off x="493486" y="245063"/>
            <a:ext cx="10000343" cy="710011"/>
          </a:xfrm>
        </p:spPr>
        <p:txBody>
          <a:bodyPr>
            <a:noAutofit/>
          </a:bodyPr>
          <a:lstStyle>
            <a:lvl1pPr>
              <a:defRPr sz="3600">
                <a:solidFill>
                  <a:srgbClr val="0070C0"/>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69B55561-D403-417F-8A2A-C7EA3208879D}"/>
              </a:ext>
            </a:extLst>
          </p:cNvPr>
          <p:cNvSpPr>
            <a:spLocks noGrp="1"/>
          </p:cNvSpPr>
          <p:nvPr>
            <p:ph idx="1"/>
          </p:nvPr>
        </p:nvSpPr>
        <p:spPr>
          <a:xfrm>
            <a:off x="493485" y="1355607"/>
            <a:ext cx="11132457" cy="4351338"/>
          </a:xfrm>
        </p:spPr>
        <p:txBody>
          <a:bodyPr/>
          <a:lstStyle>
            <a:lvl1pPr marL="228600" indent="-228600">
              <a:buFont typeface="Wingdings" panose="05000000000000000000" pitchFamily="2" charset="2"/>
              <a:buChar cha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F2DBFC-D47C-4B82-A21F-C9646E39B4A3}"/>
              </a:ext>
            </a:extLst>
          </p:cNvPr>
          <p:cNvSpPr>
            <a:spLocks noGrp="1"/>
          </p:cNvSpPr>
          <p:nvPr>
            <p:ph type="dt" sz="half" idx="10"/>
          </p:nvPr>
        </p:nvSpPr>
        <p:spPr/>
        <p:txBody>
          <a:bodyPr/>
          <a:lstStyle/>
          <a:p>
            <a:fld id="{5AEA65D5-5FCB-454C-A0FB-1A33AD8C0DCD}" type="datetime1">
              <a:rPr lang="en-US" smtClean="0"/>
              <a:t>4/22/2020</a:t>
            </a:fld>
            <a:endParaRPr lang="en-US"/>
          </a:p>
        </p:txBody>
      </p:sp>
      <p:sp>
        <p:nvSpPr>
          <p:cNvPr id="5" name="Footer Placeholder 4">
            <a:extLst>
              <a:ext uri="{FF2B5EF4-FFF2-40B4-BE49-F238E27FC236}">
                <a16:creationId xmlns:a16="http://schemas.microsoft.com/office/drawing/2014/main" id="{8D39A491-72BF-4E1C-9751-2B4C97C9B7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3F2792-6749-4900-8762-1DFF026DB3FD}"/>
              </a:ext>
            </a:extLst>
          </p:cNvPr>
          <p:cNvSpPr>
            <a:spLocks noGrp="1"/>
          </p:cNvSpPr>
          <p:nvPr>
            <p:ph type="sldNum" sz="quarter" idx="12"/>
          </p:nvPr>
        </p:nvSpPr>
        <p:spPr/>
        <p:txBody>
          <a:bodyPr/>
          <a:lstStyle/>
          <a:p>
            <a:fld id="{B275BAAD-A4D4-434E-B705-D7A3688D5928}" type="slidenum">
              <a:rPr lang="en-US" smtClean="0"/>
              <a:t>‹#›</a:t>
            </a:fld>
            <a:endParaRPr lang="en-US"/>
          </a:p>
        </p:txBody>
      </p:sp>
      <p:pic>
        <p:nvPicPr>
          <p:cNvPr id="7" name="Graphic 6">
            <a:extLst>
              <a:ext uri="{FF2B5EF4-FFF2-40B4-BE49-F238E27FC236}">
                <a16:creationId xmlns:a16="http://schemas.microsoft.com/office/drawing/2014/main" id="{19077C64-70C9-4A23-AB7B-5419BBC0F6F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34675" y="359596"/>
            <a:ext cx="1173121" cy="250419"/>
          </a:xfrm>
          <a:prstGeom prst="rect">
            <a:avLst/>
          </a:prstGeom>
        </p:spPr>
      </p:pic>
      <p:grpSp>
        <p:nvGrpSpPr>
          <p:cNvPr id="8" name="Group 7">
            <a:extLst>
              <a:ext uri="{FF2B5EF4-FFF2-40B4-BE49-F238E27FC236}">
                <a16:creationId xmlns:a16="http://schemas.microsoft.com/office/drawing/2014/main" id="{F056349F-4FBD-41DB-8BEA-B5F0711F1CDC}"/>
              </a:ext>
            </a:extLst>
          </p:cNvPr>
          <p:cNvGrpSpPr/>
          <p:nvPr userDrawn="1"/>
        </p:nvGrpSpPr>
        <p:grpSpPr>
          <a:xfrm>
            <a:off x="-1" y="1023345"/>
            <a:ext cx="8577943" cy="328270"/>
            <a:chOff x="4813300" y="1054217"/>
            <a:chExt cx="6837680" cy="0"/>
          </a:xfrm>
        </p:grpSpPr>
        <p:cxnSp>
          <p:nvCxnSpPr>
            <p:cNvPr id="9" name="Straight Connector 8">
              <a:extLst>
                <a:ext uri="{FF2B5EF4-FFF2-40B4-BE49-F238E27FC236}">
                  <a16:creationId xmlns:a16="http://schemas.microsoft.com/office/drawing/2014/main" id="{5433A776-ED37-4CE2-9A54-725772C8B1C3}"/>
                </a:ext>
              </a:extLst>
            </p:cNvPr>
            <p:cNvCxnSpPr/>
            <p:nvPr/>
          </p:nvCxnSpPr>
          <p:spPr>
            <a:xfrm>
              <a:off x="4813300" y="1054217"/>
              <a:ext cx="5952110" cy="0"/>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002B63-C71E-45A3-818B-0F9A3EC0A8F8}"/>
                </a:ext>
              </a:extLst>
            </p:cNvPr>
            <p:cNvCxnSpPr>
              <a:cxnSpLocks/>
            </p:cNvCxnSpPr>
            <p:nvPr/>
          </p:nvCxnSpPr>
          <p:spPr>
            <a:xfrm>
              <a:off x="10849230" y="1054217"/>
              <a:ext cx="35979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DAD5F3-9D1F-40A8-8289-6DB6F2BD5A11}"/>
                </a:ext>
              </a:extLst>
            </p:cNvPr>
            <p:cNvCxnSpPr>
              <a:cxnSpLocks/>
            </p:cNvCxnSpPr>
            <p:nvPr/>
          </p:nvCxnSpPr>
          <p:spPr>
            <a:xfrm>
              <a:off x="11291190" y="1054217"/>
              <a:ext cx="359790"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pic>
        <p:nvPicPr>
          <p:cNvPr id="13" name="Picture 12" descr="A close up of a map&#10;&#10;Description automatically generated">
            <a:extLst>
              <a:ext uri="{FF2B5EF4-FFF2-40B4-BE49-F238E27FC236}">
                <a16:creationId xmlns:a16="http://schemas.microsoft.com/office/drawing/2014/main" id="{3EB47A59-0131-48C0-B705-FBBC8F3D9D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0007"/>
          <a:stretch/>
        </p:blipFill>
        <p:spPr>
          <a:xfrm flipH="1">
            <a:off x="-3" y="3657604"/>
            <a:ext cx="12188287" cy="3200373"/>
          </a:xfrm>
          <a:prstGeom prst="rect">
            <a:avLst/>
          </a:prstGeom>
        </p:spPr>
      </p:pic>
      <p:sp>
        <p:nvSpPr>
          <p:cNvPr id="14" name="Rectangle 13">
            <a:extLst>
              <a:ext uri="{FF2B5EF4-FFF2-40B4-BE49-F238E27FC236}">
                <a16:creationId xmlns:a16="http://schemas.microsoft.com/office/drawing/2014/main" id="{2562F986-BACD-42D3-B8C8-5E4B87B91FA1}"/>
              </a:ext>
            </a:extLst>
          </p:cNvPr>
          <p:cNvSpPr/>
          <p:nvPr userDrawn="1"/>
        </p:nvSpPr>
        <p:spPr>
          <a:xfrm>
            <a:off x="-2" y="3657604"/>
            <a:ext cx="12192002" cy="3200396"/>
          </a:xfrm>
          <a:prstGeom prst="rect">
            <a:avLst/>
          </a:prstGeom>
          <a:gradFill>
            <a:gsLst>
              <a:gs pos="38000">
                <a:schemeClr val="accent1">
                  <a:lumMod val="5000"/>
                  <a:lumOff val="95000"/>
                </a:schemeClr>
              </a:gs>
              <a:gs pos="49000">
                <a:schemeClr val="bg1">
                  <a:alpha val="6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5" name="Slide Number Placeholder 5">
            <a:extLst>
              <a:ext uri="{FF2B5EF4-FFF2-40B4-BE49-F238E27FC236}">
                <a16:creationId xmlns:a16="http://schemas.microsoft.com/office/drawing/2014/main" id="{13FF4ED3-F4BC-4C0A-B876-D7083EC27BA9}"/>
              </a:ext>
            </a:extLst>
          </p:cNvPr>
          <p:cNvSpPr txBox="1">
            <a:spLocks/>
          </p:cNvSpPr>
          <p:nvPr userDrawn="1"/>
        </p:nvSpPr>
        <p:spPr>
          <a:xfrm>
            <a:off x="9027842" y="6292152"/>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75BAAD-A4D4-434E-B705-D7A3688D5928}" type="slidenum">
              <a:rPr lang="en-US" sz="1100" smtClean="0">
                <a:latin typeface="Segoe UI" panose="020B0502040204020203" pitchFamily="34" charset="0"/>
                <a:cs typeface="Segoe UI" panose="020B0502040204020203" pitchFamily="34" charset="0"/>
              </a:rPr>
              <a:pPr/>
              <a:t>‹#›</a:t>
            </a:fld>
            <a:endParaRPr lang="en-US" sz="1100">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5978D5E3-6F45-4DC2-B246-499029769CA5}"/>
              </a:ext>
            </a:extLst>
          </p:cNvPr>
          <p:cNvSpPr/>
          <p:nvPr userDrawn="1"/>
        </p:nvSpPr>
        <p:spPr>
          <a:xfrm>
            <a:off x="0" y="6743666"/>
            <a:ext cx="12188284" cy="11433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8132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24EA-9B07-42DD-BBAC-00154EF054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3EF7396-9B89-4244-8CCD-9013994C42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22CA9B-7A69-4114-B8D1-1B04C80077BD}"/>
              </a:ext>
            </a:extLst>
          </p:cNvPr>
          <p:cNvSpPr>
            <a:spLocks noGrp="1"/>
          </p:cNvSpPr>
          <p:nvPr>
            <p:ph type="dt" sz="half" idx="10"/>
          </p:nvPr>
        </p:nvSpPr>
        <p:spPr/>
        <p:txBody>
          <a:bodyPr/>
          <a:lstStyle/>
          <a:p>
            <a:fld id="{1B602946-FE13-46F3-9611-C9E93F8C7A9C}" type="datetime1">
              <a:rPr lang="en-US" smtClean="0"/>
              <a:t>4/22/2020</a:t>
            </a:fld>
            <a:endParaRPr lang="en-US"/>
          </a:p>
        </p:txBody>
      </p:sp>
      <p:sp>
        <p:nvSpPr>
          <p:cNvPr id="5" name="Footer Placeholder 4">
            <a:extLst>
              <a:ext uri="{FF2B5EF4-FFF2-40B4-BE49-F238E27FC236}">
                <a16:creationId xmlns:a16="http://schemas.microsoft.com/office/drawing/2014/main" id="{A5EC41CA-08E0-4418-9AA6-42993065A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62D98E-07E6-4611-97C9-E1AFCD88CA2B}"/>
              </a:ext>
            </a:extLst>
          </p:cNvPr>
          <p:cNvSpPr>
            <a:spLocks noGrp="1"/>
          </p:cNvSpPr>
          <p:nvPr>
            <p:ph type="sldNum" sz="quarter" idx="12"/>
          </p:nvPr>
        </p:nvSpPr>
        <p:spPr/>
        <p:txBody>
          <a:bodyPr/>
          <a:lstStyle/>
          <a:p>
            <a:fld id="{B275BAAD-A4D4-434E-B705-D7A3688D5928}" type="slidenum">
              <a:rPr lang="en-US" smtClean="0"/>
              <a:t>‹#›</a:t>
            </a:fld>
            <a:endParaRPr lang="en-US"/>
          </a:p>
        </p:txBody>
      </p:sp>
    </p:spTree>
    <p:extLst>
      <p:ext uri="{BB962C8B-B14F-4D97-AF65-F5344CB8AC3E}">
        <p14:creationId xmlns:p14="http://schemas.microsoft.com/office/powerpoint/2010/main" val="328441315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FF31E-3FBB-4E03-B3F5-D4C648E46E64}"/>
              </a:ext>
            </a:extLst>
          </p:cNvPr>
          <p:cNvSpPr>
            <a:spLocks noGrp="1"/>
          </p:cNvSpPr>
          <p:nvPr>
            <p:ph type="dt" sz="half" idx="10"/>
          </p:nvPr>
        </p:nvSpPr>
        <p:spPr/>
        <p:txBody>
          <a:bodyPr/>
          <a:lstStyle/>
          <a:p>
            <a:fld id="{948B6A16-1809-4952-B87E-CAB4CA787EA3}" type="datetime1">
              <a:rPr lang="en-US" smtClean="0"/>
              <a:t>4/22/2020</a:t>
            </a:fld>
            <a:endParaRPr lang="en-US"/>
          </a:p>
        </p:txBody>
      </p:sp>
      <p:sp>
        <p:nvSpPr>
          <p:cNvPr id="3" name="Footer Placeholder 2">
            <a:extLst>
              <a:ext uri="{FF2B5EF4-FFF2-40B4-BE49-F238E27FC236}">
                <a16:creationId xmlns:a16="http://schemas.microsoft.com/office/drawing/2014/main" id="{B01117B7-E74C-42F6-8DE9-1C54999B07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0EE7E2-37B8-432E-8CE0-345FD41D215E}"/>
              </a:ext>
            </a:extLst>
          </p:cNvPr>
          <p:cNvSpPr>
            <a:spLocks noGrp="1"/>
          </p:cNvSpPr>
          <p:nvPr>
            <p:ph type="sldNum" sz="quarter" idx="12"/>
          </p:nvPr>
        </p:nvSpPr>
        <p:spPr/>
        <p:txBody>
          <a:bodyPr/>
          <a:lstStyle/>
          <a:p>
            <a:fld id="{B275BAAD-A4D4-434E-B705-D7A3688D5928}" type="slidenum">
              <a:rPr lang="en-US" smtClean="0"/>
              <a:t>‹#›</a:t>
            </a:fld>
            <a:endParaRPr lang="en-US"/>
          </a:p>
        </p:txBody>
      </p:sp>
    </p:spTree>
    <p:extLst>
      <p:ext uri="{BB962C8B-B14F-4D97-AF65-F5344CB8AC3E}">
        <p14:creationId xmlns:p14="http://schemas.microsoft.com/office/powerpoint/2010/main" val="403978661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71099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274E2B-E0BF-45FE-9478-6B4E3EE231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5DC978-F0B3-451D-A05C-730CD6C76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78391-3C47-4270-BBE3-AD79D2BAB3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4301A5-68CF-409F-B08E-2500D5460327}" type="datetime1">
              <a:rPr lang="en-US" smtClean="0"/>
              <a:t>4/22/2020</a:t>
            </a:fld>
            <a:endParaRPr lang="en-US"/>
          </a:p>
        </p:txBody>
      </p:sp>
      <p:sp>
        <p:nvSpPr>
          <p:cNvPr id="5" name="Footer Placeholder 4">
            <a:extLst>
              <a:ext uri="{FF2B5EF4-FFF2-40B4-BE49-F238E27FC236}">
                <a16:creationId xmlns:a16="http://schemas.microsoft.com/office/drawing/2014/main" id="{B158E685-E46D-4D34-AE19-149F63644C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44E561-B693-4815-A816-1CB52363B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75BAAD-A4D4-434E-B705-D7A3688D5928}" type="slidenum">
              <a:rPr lang="en-US" smtClean="0"/>
              <a:t>‹#›</a:t>
            </a:fld>
            <a:endParaRPr lang="en-US"/>
          </a:p>
        </p:txBody>
      </p:sp>
    </p:spTree>
    <p:extLst>
      <p:ext uri="{BB962C8B-B14F-4D97-AF65-F5344CB8AC3E}">
        <p14:creationId xmlns:p14="http://schemas.microsoft.com/office/powerpoint/2010/main" val="2404387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60" r:id="rId5"/>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en-us/azure/search/query-lucene-syntax#bkmk_fuzzy"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lose up of a tower&#10;&#10;Description automatically generated">
            <a:extLst>
              <a:ext uri="{FF2B5EF4-FFF2-40B4-BE49-F238E27FC236}">
                <a16:creationId xmlns:a16="http://schemas.microsoft.com/office/drawing/2014/main" id="{F3CFE376-EE06-49D3-A45B-63243174E185}"/>
              </a:ext>
            </a:extLst>
          </p:cNvPr>
          <p:cNvPicPr>
            <a:picLocks noChangeAspect="1"/>
          </p:cNvPicPr>
          <p:nvPr/>
        </p:nvPicPr>
        <p:blipFill rotWithShape="1">
          <a:blip r:embed="rId2">
            <a:extLst>
              <a:ext uri="{28A0092B-C50C-407E-A947-70E740481C1C}">
                <a14:useLocalDpi xmlns:a14="http://schemas.microsoft.com/office/drawing/2010/main" val="0"/>
              </a:ext>
            </a:extLst>
          </a:blip>
          <a:srcRect t="15730"/>
          <a:stretch/>
        </p:blipFill>
        <p:spPr>
          <a:xfrm>
            <a:off x="-2353713" y="-1061146"/>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DE3AD36-8131-400B-9336-C5437F6086FA}"/>
              </a:ext>
            </a:extLst>
          </p:cNvPr>
          <p:cNvSpPr>
            <a:spLocks noGrp="1"/>
          </p:cNvSpPr>
          <p:nvPr>
            <p:ph type="ctrTitle"/>
          </p:nvPr>
        </p:nvSpPr>
        <p:spPr>
          <a:xfrm>
            <a:off x="8022021" y="3076510"/>
            <a:ext cx="3852041" cy="1834056"/>
          </a:xfrm>
        </p:spPr>
        <p:txBody>
          <a:bodyPr>
            <a:normAutofit fontScale="90000"/>
          </a:bodyPr>
          <a:lstStyle/>
          <a:p>
            <a:r>
              <a:rPr lang="en-US" sz="4000">
                <a:solidFill>
                  <a:srgbClr val="002060"/>
                </a:solidFill>
                <a:latin typeface="Segoe UI" panose="020B0502040204020203" pitchFamily="34" charset="0"/>
                <a:cs typeface="Segoe UI" panose="020B0502040204020203" pitchFamily="34" charset="0"/>
              </a:rPr>
              <a:t>Approach for</a:t>
            </a:r>
            <a:r>
              <a:rPr lang="en-US" sz="4400">
                <a:solidFill>
                  <a:srgbClr val="002060"/>
                </a:solidFill>
                <a:latin typeface="Segoe UI" panose="020B0502040204020203" pitchFamily="34" charset="0"/>
                <a:cs typeface="Segoe UI" panose="020B0502040204020203" pitchFamily="34" charset="0"/>
              </a:rPr>
              <a:t> </a:t>
            </a:r>
            <a:r>
              <a:rPr lang="en-US" sz="4800" b="1">
                <a:solidFill>
                  <a:srgbClr val="002060"/>
                </a:solidFill>
                <a:latin typeface="Segoe UI" panose="020B0502040204020203" pitchFamily="34" charset="0"/>
                <a:cs typeface="Segoe UI" panose="020B0502040204020203" pitchFamily="34" charset="0"/>
              </a:rPr>
              <a:t>Contoso UCIC</a:t>
            </a:r>
            <a:endParaRPr lang="en-US" sz="4400" b="1">
              <a:solidFill>
                <a:srgbClr val="002060"/>
              </a:solidFill>
              <a:latin typeface="Segoe UI" panose="020B0502040204020203" pitchFamily="34" charset="0"/>
              <a:cs typeface="Segoe UI" panose="020B0502040204020203" pitchFamily="34" charset="0"/>
            </a:endParaRPr>
          </a:p>
        </p:txBody>
      </p:sp>
      <p:sp>
        <p:nvSpPr>
          <p:cNvPr id="3" name="Subtitle 2">
            <a:extLst>
              <a:ext uri="{FF2B5EF4-FFF2-40B4-BE49-F238E27FC236}">
                <a16:creationId xmlns:a16="http://schemas.microsoft.com/office/drawing/2014/main" id="{21BB91FF-F332-40DA-8E82-B251D3D45BDF}"/>
              </a:ext>
            </a:extLst>
          </p:cNvPr>
          <p:cNvSpPr>
            <a:spLocks noGrp="1"/>
          </p:cNvSpPr>
          <p:nvPr>
            <p:ph type="subTitle" idx="1"/>
          </p:nvPr>
        </p:nvSpPr>
        <p:spPr>
          <a:xfrm>
            <a:off x="7886700" y="5337021"/>
            <a:ext cx="4226472" cy="683284"/>
          </a:xfrm>
        </p:spPr>
        <p:txBody>
          <a:bodyPr>
            <a:normAutofit/>
          </a:bodyPr>
          <a:lstStyle/>
          <a:p>
            <a:endParaRPr lang="en-US" sz="200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496D29C1-5495-4E7E-BF65-C1915762AC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404163" y="427419"/>
            <a:ext cx="1564337" cy="335152"/>
          </a:xfrm>
          <a:prstGeom prst="rect">
            <a:avLst/>
          </a:prstGeom>
        </p:spPr>
      </p:pic>
      <p:sp>
        <p:nvSpPr>
          <p:cNvPr id="14" name="Rectangle 13">
            <a:extLst>
              <a:ext uri="{FF2B5EF4-FFF2-40B4-BE49-F238E27FC236}">
                <a16:creationId xmlns:a16="http://schemas.microsoft.com/office/drawing/2014/main" id="{CA646DAD-EDB8-419E-BCD3-277BF7F11FA4}"/>
              </a:ext>
            </a:extLst>
          </p:cNvPr>
          <p:cNvSpPr/>
          <p:nvPr/>
        </p:nvSpPr>
        <p:spPr>
          <a:xfrm>
            <a:off x="0" y="6662964"/>
            <a:ext cx="12192000" cy="2095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149858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89A32-103D-40F8-9A82-20C4750FE981}"/>
              </a:ext>
            </a:extLst>
          </p:cNvPr>
          <p:cNvSpPr>
            <a:spLocks noGrp="1"/>
          </p:cNvSpPr>
          <p:nvPr>
            <p:ph type="title"/>
          </p:nvPr>
        </p:nvSpPr>
        <p:spPr/>
        <p:txBody>
          <a:bodyPr/>
          <a:lstStyle/>
          <a:p>
            <a:r>
              <a:rPr lang="en-US" b="1"/>
              <a:t>Advantages and Challenges</a:t>
            </a:r>
          </a:p>
        </p:txBody>
      </p:sp>
      <p:sp>
        <p:nvSpPr>
          <p:cNvPr id="3" name="Content Placeholder 2">
            <a:extLst>
              <a:ext uri="{FF2B5EF4-FFF2-40B4-BE49-F238E27FC236}">
                <a16:creationId xmlns:a16="http://schemas.microsoft.com/office/drawing/2014/main" id="{E90D6CA6-4613-4246-B624-84783DE7EE53}"/>
              </a:ext>
            </a:extLst>
          </p:cNvPr>
          <p:cNvSpPr>
            <a:spLocks noGrp="1"/>
          </p:cNvSpPr>
          <p:nvPr>
            <p:ph idx="1"/>
          </p:nvPr>
        </p:nvSpPr>
        <p:spPr>
          <a:xfrm>
            <a:off x="635000" y="1253331"/>
            <a:ext cx="8871857" cy="4351338"/>
          </a:xfrm>
        </p:spPr>
        <p:txBody>
          <a:bodyPr>
            <a:normAutofit/>
          </a:bodyPr>
          <a:lstStyle/>
          <a:p>
            <a:pPr marL="347663" indent="-347663">
              <a:lnSpc>
                <a:spcPct val="100000"/>
              </a:lnSpc>
              <a:spcBef>
                <a:spcPts val="6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Unlike unsupervised learning </a:t>
            </a:r>
          </a:p>
          <a:p>
            <a:pPr marL="798513" lvl="1" indent="-341313">
              <a:lnSpc>
                <a:spcPct val="100000"/>
              </a:lnSpc>
              <a:spcBef>
                <a:spcPts val="600"/>
              </a:spcBef>
            </a:pPr>
            <a:r>
              <a:rPr lang="en-US" sz="1800">
                <a:latin typeface="Segoe UI Light" panose="020B0502040204020203" pitchFamily="34" charset="0"/>
                <a:cs typeface="Segoe UI Light" panose="020B0502040204020203" pitchFamily="34" charset="0"/>
              </a:rPr>
              <a:t>This is a more controlled solution</a:t>
            </a:r>
          </a:p>
          <a:p>
            <a:pPr marL="798513" lvl="1" indent="-341313">
              <a:lnSpc>
                <a:spcPct val="100000"/>
              </a:lnSpc>
              <a:spcBef>
                <a:spcPts val="600"/>
              </a:spcBef>
            </a:pPr>
            <a:r>
              <a:rPr lang="en-US" sz="1800">
                <a:latin typeface="Segoe UI Light" panose="020B0502040204020203" pitchFamily="34" charset="0"/>
                <a:cs typeface="Segoe UI Light" panose="020B0502040204020203" pitchFamily="34" charset="0"/>
              </a:rPr>
              <a:t>Evaluation of the solution becomes very easy </a:t>
            </a:r>
          </a:p>
          <a:p>
            <a:pPr marL="798513" lvl="1" indent="-341313">
              <a:lnSpc>
                <a:spcPct val="100000"/>
              </a:lnSpc>
              <a:spcBef>
                <a:spcPts val="600"/>
              </a:spcBef>
            </a:pPr>
            <a:r>
              <a:rPr lang="en-US" sz="1800">
                <a:latin typeface="Segoe UI Light" panose="020B0502040204020203" pitchFamily="34" charset="0"/>
                <a:cs typeface="Segoe UI Light" panose="020B0502040204020203" pitchFamily="34" charset="0"/>
              </a:rPr>
              <a:t>Model retraining could yield better results</a:t>
            </a:r>
          </a:p>
          <a:p>
            <a:pPr lvl="1">
              <a:lnSpc>
                <a:spcPct val="100000"/>
              </a:lnSpc>
              <a:spcBef>
                <a:spcPts val="1200"/>
              </a:spcBef>
            </a:pPr>
            <a:endParaRPr lang="en-US" sz="1800">
              <a:latin typeface="Segoe UI Light" panose="020B0502040204020203" pitchFamily="34" charset="0"/>
              <a:cs typeface="Segoe UI Light" panose="020B0502040204020203" pitchFamily="34" charset="0"/>
            </a:endParaRPr>
          </a:p>
          <a:p>
            <a:pPr marL="347663" indent="-347663">
              <a:lnSpc>
                <a:spcPct val="100000"/>
              </a:lnSpc>
              <a:spcBef>
                <a:spcPts val="6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The only challenge would be to prepare or create a good training set.</a:t>
            </a:r>
          </a:p>
          <a:p>
            <a:pPr lvl="1">
              <a:lnSpc>
                <a:spcPct val="100000"/>
              </a:lnSpc>
              <a:spcBef>
                <a:spcPts val="600"/>
              </a:spcBef>
            </a:pPr>
            <a:r>
              <a:rPr lang="en-US" sz="1800">
                <a:latin typeface="Segoe UI Light" panose="020B0502040204020203" pitchFamily="34" charset="0"/>
                <a:cs typeface="Segoe UI Light" panose="020B0502040204020203" pitchFamily="34" charset="0"/>
              </a:rPr>
              <a:t>This can happen incrementally, and model can be retrained as we go along into future iterations with better and larger datasets</a:t>
            </a:r>
          </a:p>
        </p:txBody>
      </p:sp>
    </p:spTree>
    <p:extLst>
      <p:ext uri="{BB962C8B-B14F-4D97-AF65-F5344CB8AC3E}">
        <p14:creationId xmlns:p14="http://schemas.microsoft.com/office/powerpoint/2010/main" val="3939864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room&#10;&#10;Description automatically generated">
            <a:extLst>
              <a:ext uri="{FF2B5EF4-FFF2-40B4-BE49-F238E27FC236}">
                <a16:creationId xmlns:a16="http://schemas.microsoft.com/office/drawing/2014/main" id="{8E75F295-BED3-4CFF-9AFB-DE691E1174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068" b="9663"/>
          <a:stretch/>
        </p:blipFill>
        <p:spPr>
          <a:xfrm>
            <a:off x="20" y="1"/>
            <a:ext cx="12191980" cy="6857999"/>
          </a:xfrm>
          <a:prstGeom prst="rect">
            <a:avLst/>
          </a:prstGeom>
        </p:spPr>
      </p:pic>
      <p:sp>
        <p:nvSpPr>
          <p:cNvPr id="4" name="Title 3">
            <a:extLst>
              <a:ext uri="{FF2B5EF4-FFF2-40B4-BE49-F238E27FC236}">
                <a16:creationId xmlns:a16="http://schemas.microsoft.com/office/drawing/2014/main" id="{8ABE7124-F8B2-43C3-8524-02AFCDDBA842}"/>
              </a:ext>
            </a:extLst>
          </p:cNvPr>
          <p:cNvSpPr>
            <a:spLocks noGrp="1"/>
          </p:cNvSpPr>
          <p:nvPr>
            <p:ph type="title"/>
          </p:nvPr>
        </p:nvSpPr>
        <p:spPr>
          <a:xfrm>
            <a:off x="1524000" y="2902856"/>
            <a:ext cx="9144000" cy="1120023"/>
          </a:xfrm>
        </p:spPr>
        <p:txBody>
          <a:bodyPr vert="horz" lIns="91440" tIns="45720" rIns="91440" bIns="45720" rtlCol="0" anchor="b">
            <a:normAutofit/>
          </a:bodyPr>
          <a:lstStyle/>
          <a:p>
            <a:pPr algn="ctr"/>
            <a:r>
              <a:rPr lang="en-US">
                <a:solidFill>
                  <a:srgbClr val="FFFFFF"/>
                </a:solidFill>
                <a:latin typeface="Segoe UI Semibold" panose="020B0702040204020203" pitchFamily="34" charset="0"/>
                <a:cs typeface="Segoe UI Semibold" panose="020B0702040204020203" pitchFamily="34" charset="0"/>
              </a:rPr>
              <a:t>Approach -2</a:t>
            </a:r>
          </a:p>
        </p:txBody>
      </p:sp>
      <p:sp>
        <p:nvSpPr>
          <p:cNvPr id="2" name="Rectangle 1">
            <a:extLst>
              <a:ext uri="{FF2B5EF4-FFF2-40B4-BE49-F238E27FC236}">
                <a16:creationId xmlns:a16="http://schemas.microsoft.com/office/drawing/2014/main" id="{E08D50E9-8D26-4E2B-A5A0-394C5E2BEA24}"/>
              </a:ext>
            </a:extLst>
          </p:cNvPr>
          <p:cNvSpPr/>
          <p:nvPr/>
        </p:nvSpPr>
        <p:spPr>
          <a:xfrm>
            <a:off x="0" y="4115863"/>
            <a:ext cx="12191980" cy="514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D416CCF-FF41-4CE7-A690-4B11B1CFE19E}"/>
              </a:ext>
            </a:extLst>
          </p:cNvPr>
          <p:cNvSpPr>
            <a:spLocks noGrp="1"/>
          </p:cNvSpPr>
          <p:nvPr>
            <p:ph type="body" idx="1"/>
          </p:nvPr>
        </p:nvSpPr>
        <p:spPr>
          <a:xfrm>
            <a:off x="1524000" y="4159405"/>
            <a:ext cx="9144000" cy="514196"/>
          </a:xfrm>
        </p:spPr>
        <p:txBody>
          <a:bodyPr vert="horz" lIns="91440" tIns="45720" rIns="91440" bIns="45720" rtlCol="0">
            <a:normAutofit/>
          </a:bodyPr>
          <a:lstStyle/>
          <a:p>
            <a:pPr algn="ctr"/>
            <a:r>
              <a:rPr lang="en-US">
                <a:solidFill>
                  <a:srgbClr val="FFFFFF"/>
                </a:solidFill>
                <a:latin typeface="Segoe UI Light" panose="020B0502040204020203" pitchFamily="34" charset="0"/>
                <a:cs typeface="Segoe UI Light" panose="020B0502040204020203" pitchFamily="34" charset="0"/>
              </a:rPr>
              <a:t>Azure Search + Nearest Neighbor + Custom Scoring </a:t>
            </a:r>
          </a:p>
        </p:txBody>
      </p:sp>
    </p:spTree>
    <p:extLst>
      <p:ext uri="{BB962C8B-B14F-4D97-AF65-F5344CB8AC3E}">
        <p14:creationId xmlns:p14="http://schemas.microsoft.com/office/powerpoint/2010/main" val="313056545"/>
      </p:ext>
    </p:extLst>
  </p:cSld>
  <p:clrMapOvr>
    <a:overrideClrMapping bg1="dk1" tx1="lt1" bg2="dk2" tx2="lt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729-C7A3-4FE6-A9AE-9C1910B23E9A}"/>
              </a:ext>
            </a:extLst>
          </p:cNvPr>
          <p:cNvSpPr>
            <a:spLocks noGrp="1"/>
          </p:cNvSpPr>
          <p:nvPr>
            <p:ph type="title"/>
          </p:nvPr>
        </p:nvSpPr>
        <p:spPr>
          <a:xfrm>
            <a:off x="493486" y="202859"/>
            <a:ext cx="10000343" cy="710011"/>
          </a:xfrm>
        </p:spPr>
        <p:txBody>
          <a:bodyPr/>
          <a:lstStyle/>
          <a:p>
            <a:r>
              <a:rPr lang="en-US" b="1"/>
              <a:t>Matching Algorithm</a:t>
            </a:r>
          </a:p>
        </p:txBody>
      </p:sp>
      <p:sp>
        <p:nvSpPr>
          <p:cNvPr id="3" name="Content Placeholder 2">
            <a:extLst>
              <a:ext uri="{FF2B5EF4-FFF2-40B4-BE49-F238E27FC236}">
                <a16:creationId xmlns:a16="http://schemas.microsoft.com/office/drawing/2014/main" id="{523D8DDD-5558-4362-984E-BAFD735529C9}"/>
              </a:ext>
            </a:extLst>
          </p:cNvPr>
          <p:cNvSpPr>
            <a:spLocks noGrp="1"/>
          </p:cNvSpPr>
          <p:nvPr>
            <p:ph idx="1"/>
          </p:nvPr>
        </p:nvSpPr>
        <p:spPr>
          <a:xfrm>
            <a:off x="595084" y="2028710"/>
            <a:ext cx="5515536" cy="4351338"/>
          </a:xfrm>
        </p:spPr>
        <p:txBody>
          <a:bodyPr>
            <a:normAutofit/>
          </a:bodyPr>
          <a:lstStyle/>
          <a:p>
            <a:pPr marL="400050" lvl="1" indent="-400050">
              <a:lnSpc>
                <a:spcPct val="100000"/>
              </a:lnSpc>
              <a:buFont typeface="Wingdings" panose="05000000000000000000" pitchFamily="2" charset="2"/>
              <a:buChar char="§"/>
            </a:pPr>
            <a:r>
              <a:rPr lang="en-US" sz="2000" b="1">
                <a:latin typeface="Segoe UI Semibold" panose="020B0702040204020203" pitchFamily="34" charset="0"/>
                <a:cs typeface="Segoe UI Semibold" panose="020B0702040204020203" pitchFamily="34" charset="0"/>
              </a:rPr>
              <a:t>Exact Match </a:t>
            </a:r>
            <a:r>
              <a:rPr lang="en-US" sz="2000">
                <a:latin typeface="Segoe UI Semibold" panose="020B0702040204020203" pitchFamily="34" charset="0"/>
                <a:cs typeface="Segoe UI Semibold" panose="020B0702040204020203" pitchFamily="34" charset="0"/>
              </a:rPr>
              <a:t>–</a:t>
            </a:r>
            <a:r>
              <a:rPr lang="en-US" sz="2000"/>
              <a:t> This will happen through the following fields</a:t>
            </a:r>
          </a:p>
          <a:p>
            <a:pPr marL="857250" lvl="3" indent="-400050">
              <a:lnSpc>
                <a:spcPct val="100000"/>
              </a:lnSpc>
            </a:pPr>
            <a:r>
              <a:rPr lang="en-US" sz="1600"/>
              <a:t>PAN Number</a:t>
            </a:r>
          </a:p>
          <a:p>
            <a:pPr marL="857250" lvl="3" indent="-400050">
              <a:lnSpc>
                <a:spcPct val="100000"/>
              </a:lnSpc>
            </a:pPr>
            <a:r>
              <a:rPr lang="en-US" sz="1600"/>
              <a:t>Passport</a:t>
            </a:r>
          </a:p>
          <a:p>
            <a:pPr marL="857250" lvl="3" indent="-400050">
              <a:lnSpc>
                <a:spcPct val="100000"/>
              </a:lnSpc>
            </a:pPr>
            <a:r>
              <a:rPr lang="en-US" sz="1600"/>
              <a:t>Driving License </a:t>
            </a:r>
          </a:p>
          <a:p>
            <a:pPr marL="857250" lvl="3" indent="-400050">
              <a:lnSpc>
                <a:spcPct val="100000"/>
              </a:lnSpc>
            </a:pPr>
            <a:r>
              <a:rPr lang="en-US" sz="1600"/>
              <a:t>AADHAAR</a:t>
            </a:r>
          </a:p>
          <a:p>
            <a:pPr marL="857250" lvl="3" indent="-400050">
              <a:lnSpc>
                <a:spcPct val="100000"/>
              </a:lnSpc>
            </a:pPr>
            <a:r>
              <a:rPr lang="en-US" sz="1600"/>
              <a:t>Phone Number etc.</a:t>
            </a:r>
          </a:p>
          <a:p>
            <a:pPr marL="0" lvl="2" indent="0">
              <a:lnSpc>
                <a:spcPct val="120000"/>
              </a:lnSpc>
              <a:buNone/>
            </a:pPr>
            <a:r>
              <a:rPr lang="en-US" sz="1600"/>
              <a:t>Specific Rules can be defined on how this exact Matching can be performed based on the above fields. All the records in the incremental files that are not matched with this Exact Match Scenario will then be sent through the Fuzzy Matching/De-Dup approach.</a:t>
            </a:r>
            <a:endParaRPr lang="en-US" sz="2000"/>
          </a:p>
        </p:txBody>
      </p:sp>
      <p:sp>
        <p:nvSpPr>
          <p:cNvPr id="4" name="Content Placeholder 2">
            <a:extLst>
              <a:ext uri="{FF2B5EF4-FFF2-40B4-BE49-F238E27FC236}">
                <a16:creationId xmlns:a16="http://schemas.microsoft.com/office/drawing/2014/main" id="{8FBEAEB5-EF3F-4858-BF0B-B4A59E2C6859}"/>
              </a:ext>
            </a:extLst>
          </p:cNvPr>
          <p:cNvSpPr txBox="1">
            <a:spLocks/>
          </p:cNvSpPr>
          <p:nvPr/>
        </p:nvSpPr>
        <p:spPr>
          <a:xfrm>
            <a:off x="6333565" y="2028710"/>
            <a:ext cx="5515535" cy="4046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20000"/>
              </a:lnSpc>
              <a:buFont typeface="Wingdings" panose="05000000000000000000" pitchFamily="2" charset="2"/>
              <a:buChar char="§"/>
            </a:pPr>
            <a:r>
              <a:rPr lang="en-US" sz="2000">
                <a:latin typeface="Segoe UI Semibold" panose="020B0702040204020203" pitchFamily="34" charset="0"/>
                <a:cs typeface="Segoe UI Semibold" panose="020B0702040204020203" pitchFamily="34" charset="0"/>
              </a:rPr>
              <a:t>Fuzzy Match Scenario – </a:t>
            </a:r>
            <a:r>
              <a:rPr lang="en-US" sz="2000"/>
              <a:t>This is where all the records that haven’t matched successfully with the Exact Match will be attempted for matching against the Golden Data</a:t>
            </a:r>
          </a:p>
          <a:p>
            <a:pPr marL="800100" lvl="3" indent="-342900">
              <a:lnSpc>
                <a:spcPct val="120000"/>
              </a:lnSpc>
            </a:pPr>
            <a:r>
              <a:rPr lang="en-US" sz="1600"/>
              <a:t>This will happen through a combination of many algorithms/techniques that are detailed out in the subsequent slides with the necessary preprocessing steps.</a:t>
            </a:r>
            <a:endParaRPr lang="en-US" sz="2000"/>
          </a:p>
        </p:txBody>
      </p:sp>
      <p:sp>
        <p:nvSpPr>
          <p:cNvPr id="5" name="Rectangle 4">
            <a:extLst>
              <a:ext uri="{FF2B5EF4-FFF2-40B4-BE49-F238E27FC236}">
                <a16:creationId xmlns:a16="http://schemas.microsoft.com/office/drawing/2014/main" id="{56467274-DC29-4A81-B437-5DEA5718AF8F}"/>
              </a:ext>
            </a:extLst>
          </p:cNvPr>
          <p:cNvSpPr/>
          <p:nvPr/>
        </p:nvSpPr>
        <p:spPr>
          <a:xfrm>
            <a:off x="580465" y="1282021"/>
            <a:ext cx="10887635" cy="586764"/>
          </a:xfrm>
          <a:prstGeom prst="rect">
            <a:avLst/>
          </a:prstGeom>
          <a:solidFill>
            <a:srgbClr val="002060"/>
          </a:solidFill>
        </p:spPr>
        <p:txBody>
          <a:bodyPr wrap="square" tIns="91440" bIns="91440">
            <a:spAutoFit/>
          </a:bodyPr>
          <a:lstStyle/>
          <a:p>
            <a:pPr>
              <a:lnSpc>
                <a:spcPct val="120000"/>
              </a:lnSpc>
            </a:pPr>
            <a:r>
              <a:rPr lang="en-US" sz="2400">
                <a:solidFill>
                  <a:schemeClr val="bg1"/>
                </a:solidFill>
                <a:latin typeface="Segoe UI Light" panose="020B0502040204020203" pitchFamily="34" charset="0"/>
                <a:cs typeface="Segoe UI Light" panose="020B0502040204020203" pitchFamily="34" charset="0"/>
              </a:rPr>
              <a:t>The Incremental Files will go through 2 Phases of Matching/De-Dup</a:t>
            </a:r>
          </a:p>
        </p:txBody>
      </p:sp>
      <p:cxnSp>
        <p:nvCxnSpPr>
          <p:cNvPr id="7" name="Straight Connector 6">
            <a:extLst>
              <a:ext uri="{FF2B5EF4-FFF2-40B4-BE49-F238E27FC236}">
                <a16:creationId xmlns:a16="http://schemas.microsoft.com/office/drawing/2014/main" id="{20764B92-7D5A-441D-92F4-BD4B59BABA24}"/>
              </a:ext>
            </a:extLst>
          </p:cNvPr>
          <p:cNvCxnSpPr>
            <a:cxnSpLocks/>
          </p:cNvCxnSpPr>
          <p:nvPr/>
        </p:nvCxnSpPr>
        <p:spPr>
          <a:xfrm>
            <a:off x="6226629" y="2104571"/>
            <a:ext cx="0" cy="346891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0487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86C8-BC36-493A-B452-214B5AE8D8A8}"/>
              </a:ext>
            </a:extLst>
          </p:cNvPr>
          <p:cNvSpPr>
            <a:spLocks noGrp="1"/>
          </p:cNvSpPr>
          <p:nvPr>
            <p:ph type="title"/>
          </p:nvPr>
        </p:nvSpPr>
        <p:spPr>
          <a:xfrm>
            <a:off x="493487" y="42205"/>
            <a:ext cx="8969828" cy="955074"/>
          </a:xfrm>
        </p:spPr>
        <p:txBody>
          <a:bodyPr>
            <a:normAutofit fontScale="90000"/>
          </a:bodyPr>
          <a:lstStyle/>
          <a:p>
            <a:r>
              <a:rPr lang="en-US" sz="3200" b="1"/>
              <a:t>Data Pre-Processing | Azure Search Indexing of Master Data /Golden Data</a:t>
            </a:r>
          </a:p>
        </p:txBody>
      </p:sp>
      <p:sp>
        <p:nvSpPr>
          <p:cNvPr id="3" name="Content Placeholder 2">
            <a:extLst>
              <a:ext uri="{FF2B5EF4-FFF2-40B4-BE49-F238E27FC236}">
                <a16:creationId xmlns:a16="http://schemas.microsoft.com/office/drawing/2014/main" id="{28480431-B547-402F-BAD7-BA1B2DBAA397}"/>
              </a:ext>
            </a:extLst>
          </p:cNvPr>
          <p:cNvSpPr>
            <a:spLocks noGrp="1"/>
          </p:cNvSpPr>
          <p:nvPr>
            <p:ph idx="1"/>
          </p:nvPr>
        </p:nvSpPr>
        <p:spPr>
          <a:xfrm>
            <a:off x="493485" y="1238014"/>
            <a:ext cx="11698515" cy="5374923"/>
          </a:xfrm>
        </p:spPr>
        <p:txBody>
          <a:bodyPr lIns="0" tIns="0" rIns="0" bIns="0">
            <a:normAutofit fontScale="92500" lnSpcReduction="10000"/>
          </a:bodyPr>
          <a:lstStyle/>
          <a:p>
            <a:pPr>
              <a:lnSpc>
                <a:spcPct val="110000"/>
              </a:lnSpc>
            </a:pPr>
            <a:r>
              <a:rPr lang="en-US" sz="2000"/>
              <a:t>All the demographic fields identified for the De-Dup process will be indexed into Azure Search split by the States or any other controllable field if possible.</a:t>
            </a:r>
          </a:p>
          <a:p>
            <a:pPr lvl="1">
              <a:lnSpc>
                <a:spcPct val="110000"/>
              </a:lnSpc>
            </a:pPr>
            <a:r>
              <a:rPr lang="en-US" sz="1600"/>
              <a:t>Creating multiple indexes in Azure Search would help in reducing the latency of retrieval</a:t>
            </a:r>
            <a:endParaRPr lang="en-US" sz="2000"/>
          </a:p>
          <a:p>
            <a:pPr>
              <a:lnSpc>
                <a:spcPct val="110000"/>
              </a:lnSpc>
            </a:pPr>
            <a:r>
              <a:rPr lang="en-US" sz="2000"/>
              <a:t>Fields such as Full Name / First Name/Last Name will go through a round of normalization and Feature Extraction</a:t>
            </a:r>
          </a:p>
          <a:p>
            <a:pPr lvl="1">
              <a:lnSpc>
                <a:spcPct val="120000"/>
              </a:lnSpc>
              <a:spcBef>
                <a:spcPts val="0"/>
              </a:spcBef>
              <a:spcAft>
                <a:spcPts val="300"/>
              </a:spcAft>
            </a:pPr>
            <a:r>
              <a:rPr lang="en-US" sz="1600"/>
              <a:t>Normalization</a:t>
            </a:r>
          </a:p>
          <a:p>
            <a:pPr marL="1028700" lvl="2" indent="-285750">
              <a:lnSpc>
                <a:spcPct val="120000"/>
              </a:lnSpc>
              <a:spcBef>
                <a:spcPts val="0"/>
              </a:spcBef>
              <a:spcAft>
                <a:spcPts val="300"/>
              </a:spcAft>
              <a:buFont typeface="Segoe UI Light" panose="020B0502040204020203" pitchFamily="34" charset="0"/>
              <a:buChar char="-"/>
            </a:pPr>
            <a:r>
              <a:rPr lang="en-US" sz="1200"/>
              <a:t>Removal of Special Characters</a:t>
            </a:r>
          </a:p>
          <a:p>
            <a:pPr marL="1028700" lvl="2" indent="-285750">
              <a:lnSpc>
                <a:spcPct val="110000"/>
              </a:lnSpc>
              <a:buFont typeface="Segoe UI Light" panose="020B0502040204020203" pitchFamily="34" charset="0"/>
              <a:buChar char="-"/>
            </a:pPr>
            <a:r>
              <a:rPr lang="en-US" sz="1200"/>
              <a:t>Converting into lower case etc.</a:t>
            </a:r>
          </a:p>
          <a:p>
            <a:pPr lvl="1">
              <a:lnSpc>
                <a:spcPct val="110000"/>
              </a:lnSpc>
            </a:pPr>
            <a:r>
              <a:rPr lang="en-US" sz="1600"/>
              <a:t>Fingerprinting will be performed on Names and stored as additional columns in Azure Search</a:t>
            </a:r>
          </a:p>
          <a:p>
            <a:pPr marL="1028700" lvl="2" indent="-285750">
              <a:lnSpc>
                <a:spcPct val="110000"/>
              </a:lnSpc>
              <a:buFont typeface="Segoe UI Light" panose="020B0502040204020203" pitchFamily="34" charset="0"/>
              <a:buChar char="-"/>
            </a:pPr>
            <a:r>
              <a:rPr lang="en-US" sz="1200"/>
              <a:t>Regular Fingerprinting (Example for Spelling Variation)</a:t>
            </a:r>
          </a:p>
          <a:p>
            <a:pPr marL="1028700" lvl="2" indent="-285750">
              <a:lnSpc>
                <a:spcPct val="110000"/>
              </a:lnSpc>
              <a:buFont typeface="Segoe UI Light" panose="020B0502040204020203" pitchFamily="34" charset="0"/>
              <a:buChar char="-"/>
            </a:pPr>
            <a:r>
              <a:rPr lang="en-US" sz="1200"/>
              <a:t>N-Gram Fingerprinting </a:t>
            </a:r>
            <a:br>
              <a:rPr lang="en-US" sz="1200"/>
            </a:br>
            <a:r>
              <a:rPr lang="en-US" sz="1200"/>
              <a:t>(N needs to be identified through exploration. Typically 1 or 2 works)</a:t>
            </a:r>
          </a:p>
          <a:p>
            <a:pPr marL="1028700" lvl="2" indent="-285750">
              <a:lnSpc>
                <a:spcPct val="110000"/>
              </a:lnSpc>
              <a:buFont typeface="Segoe UI Light" panose="020B0502040204020203" pitchFamily="34" charset="0"/>
              <a:buChar char="-"/>
            </a:pPr>
            <a:r>
              <a:rPr lang="en-US" sz="1200"/>
              <a:t>Phonetic Fingerprinting</a:t>
            </a:r>
          </a:p>
          <a:p>
            <a:pPr lvl="1">
              <a:lnSpc>
                <a:spcPct val="110000"/>
              </a:lnSpc>
            </a:pPr>
            <a:r>
              <a:rPr lang="en-US" sz="1600"/>
              <a:t>Abbreviation Extraction</a:t>
            </a:r>
          </a:p>
          <a:p>
            <a:pPr marL="1028700" lvl="2" indent="-285750">
              <a:lnSpc>
                <a:spcPct val="110000"/>
              </a:lnSpc>
              <a:buFont typeface="Segoe UI Light" panose="020B0502040204020203" pitchFamily="34" charset="0"/>
              <a:buChar char="-"/>
            </a:pPr>
            <a:r>
              <a:rPr lang="en-US" sz="1200"/>
              <a:t>Extract Abbreviations of Names and Store them. </a:t>
            </a:r>
            <a:br>
              <a:rPr lang="en-US" sz="1200"/>
            </a:br>
            <a:r>
              <a:rPr lang="en-US" sz="1200"/>
              <a:t>This would help in ensuring that all variations of Names</a:t>
            </a:r>
            <a:endParaRPr lang="en-US" sz="2000"/>
          </a:p>
          <a:p>
            <a:pPr>
              <a:lnSpc>
                <a:spcPct val="110000"/>
              </a:lnSpc>
            </a:pPr>
            <a:r>
              <a:rPr lang="en-US" sz="2000"/>
              <a:t>Perform Address Cleansing</a:t>
            </a:r>
          </a:p>
          <a:p>
            <a:pPr lvl="1">
              <a:lnSpc>
                <a:spcPct val="110000"/>
              </a:lnSpc>
            </a:pPr>
            <a:r>
              <a:rPr lang="en-US" sz="1600"/>
              <a:t>Cleanse Postal Codes</a:t>
            </a:r>
          </a:p>
          <a:p>
            <a:pPr lvl="1">
              <a:lnSpc>
                <a:spcPct val="110000"/>
              </a:lnSpc>
            </a:pPr>
            <a:r>
              <a:rPr lang="en-US" sz="1600"/>
              <a:t>Cleanse States to 2-Character Strings</a:t>
            </a:r>
          </a:p>
          <a:p>
            <a:pPr lvl="1">
              <a:lnSpc>
                <a:spcPct val="110000"/>
              </a:lnSpc>
            </a:pPr>
            <a:r>
              <a:rPr lang="en-US" sz="1600"/>
              <a:t>Remove special characters from Addresses</a:t>
            </a:r>
          </a:p>
        </p:txBody>
      </p:sp>
      <p:sp>
        <p:nvSpPr>
          <p:cNvPr id="7" name="Arrow: Right 6">
            <a:extLst>
              <a:ext uri="{FF2B5EF4-FFF2-40B4-BE49-F238E27FC236}">
                <a16:creationId xmlns:a16="http://schemas.microsoft.com/office/drawing/2014/main" id="{1FE4DCF6-D291-456E-87D0-41E783800425}"/>
              </a:ext>
            </a:extLst>
          </p:cNvPr>
          <p:cNvSpPr/>
          <p:nvPr/>
        </p:nvSpPr>
        <p:spPr>
          <a:xfrm>
            <a:off x="6553278" y="4163043"/>
            <a:ext cx="466344" cy="301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4">
            <a:extLst>
              <a:ext uri="{FF2B5EF4-FFF2-40B4-BE49-F238E27FC236}">
                <a16:creationId xmlns:a16="http://schemas.microsoft.com/office/drawing/2014/main" id="{C617D6C4-DD21-4A03-940D-90168D015D2F}"/>
              </a:ext>
            </a:extLst>
          </p:cNvPr>
          <p:cNvGraphicFramePr>
            <a:graphicFrameLocks noGrp="1"/>
          </p:cNvGraphicFramePr>
          <p:nvPr/>
        </p:nvGraphicFramePr>
        <p:xfrm>
          <a:off x="7133919" y="3934443"/>
          <a:ext cx="3162966" cy="1036320"/>
        </p:xfrm>
        <a:graphic>
          <a:graphicData uri="http://schemas.openxmlformats.org/drawingml/2006/table">
            <a:tbl>
              <a:tblPr firstRow="1" bandRow="1">
                <a:tableStyleId>{5C22544A-7EE6-4342-B048-85BDC9FD1C3A}</a:tableStyleId>
              </a:tblPr>
              <a:tblGrid>
                <a:gridCol w="986155">
                  <a:extLst>
                    <a:ext uri="{9D8B030D-6E8A-4147-A177-3AD203B41FA5}">
                      <a16:colId xmlns:a16="http://schemas.microsoft.com/office/drawing/2014/main" val="4054397332"/>
                    </a:ext>
                  </a:extLst>
                </a:gridCol>
                <a:gridCol w="822643">
                  <a:extLst>
                    <a:ext uri="{9D8B030D-6E8A-4147-A177-3AD203B41FA5}">
                      <a16:colId xmlns:a16="http://schemas.microsoft.com/office/drawing/2014/main" val="1100995482"/>
                    </a:ext>
                  </a:extLst>
                </a:gridCol>
                <a:gridCol w="1354168">
                  <a:extLst>
                    <a:ext uri="{9D8B030D-6E8A-4147-A177-3AD203B41FA5}">
                      <a16:colId xmlns:a16="http://schemas.microsoft.com/office/drawing/2014/main" val="117252244"/>
                    </a:ext>
                  </a:extLst>
                </a:gridCol>
              </a:tblGrid>
              <a:tr h="205740">
                <a:tc>
                  <a:txBody>
                    <a:bodyPr/>
                    <a:lstStyle/>
                    <a:p>
                      <a:r>
                        <a:rPr lang="en-US" sz="1100"/>
                        <a:t>First Name</a:t>
                      </a:r>
                    </a:p>
                  </a:txBody>
                  <a:tcPr>
                    <a:solidFill>
                      <a:srgbClr val="002060"/>
                    </a:solidFill>
                  </a:tcPr>
                </a:tc>
                <a:tc>
                  <a:txBody>
                    <a:bodyPr/>
                    <a:lstStyle/>
                    <a:p>
                      <a:r>
                        <a:rPr lang="en-US" sz="1100"/>
                        <a:t>Last Name</a:t>
                      </a:r>
                    </a:p>
                  </a:txBody>
                  <a:tcPr>
                    <a:solidFill>
                      <a:srgbClr val="002060"/>
                    </a:solidFill>
                  </a:tcPr>
                </a:tc>
                <a:tc>
                  <a:txBody>
                    <a:bodyPr/>
                    <a:lstStyle/>
                    <a:p>
                      <a:r>
                        <a:rPr lang="en-US" sz="1100"/>
                        <a:t>Name Abbreviation</a:t>
                      </a:r>
                    </a:p>
                  </a:txBody>
                  <a:tcPr>
                    <a:solidFill>
                      <a:srgbClr val="002060"/>
                    </a:solidFill>
                  </a:tcPr>
                </a:tc>
                <a:extLst>
                  <a:ext uri="{0D108BD9-81ED-4DB2-BD59-A6C34878D82A}">
                    <a16:rowId xmlns:a16="http://schemas.microsoft.com/office/drawing/2014/main" val="1365242677"/>
                  </a:ext>
                </a:extLst>
              </a:tr>
              <a:tr h="205740">
                <a:tc>
                  <a:txBody>
                    <a:bodyPr/>
                    <a:lstStyle/>
                    <a:p>
                      <a:r>
                        <a:rPr lang="en-US" sz="1100"/>
                        <a:t>Ashish Kumar</a:t>
                      </a:r>
                    </a:p>
                  </a:txBody>
                  <a:tcPr/>
                </a:tc>
                <a:tc>
                  <a:txBody>
                    <a:bodyPr/>
                    <a:lstStyle/>
                    <a:p>
                      <a:r>
                        <a:rPr lang="en-US" sz="1100"/>
                        <a:t>Ranjan</a:t>
                      </a:r>
                    </a:p>
                  </a:txBody>
                  <a:tcPr/>
                </a:tc>
                <a:tc>
                  <a:txBody>
                    <a:bodyPr/>
                    <a:lstStyle/>
                    <a:p>
                      <a:r>
                        <a:rPr lang="en-US" sz="1100"/>
                        <a:t>AKR</a:t>
                      </a:r>
                    </a:p>
                  </a:txBody>
                  <a:tcPr/>
                </a:tc>
                <a:extLst>
                  <a:ext uri="{0D108BD9-81ED-4DB2-BD59-A6C34878D82A}">
                    <a16:rowId xmlns:a16="http://schemas.microsoft.com/office/drawing/2014/main" val="4191168982"/>
                  </a:ext>
                </a:extLst>
              </a:tr>
              <a:tr h="205740">
                <a:tc>
                  <a:txBody>
                    <a:bodyPr/>
                    <a:lstStyle/>
                    <a:p>
                      <a:r>
                        <a:rPr lang="en-US" sz="1100"/>
                        <a:t>Ashish K</a:t>
                      </a:r>
                    </a:p>
                  </a:txBody>
                  <a:tcPr/>
                </a:tc>
                <a:tc>
                  <a:txBody>
                    <a:bodyPr/>
                    <a:lstStyle/>
                    <a:p>
                      <a:r>
                        <a:rPr lang="en-US" sz="1100"/>
                        <a:t>Ranjan</a:t>
                      </a:r>
                    </a:p>
                  </a:txBody>
                  <a:tcPr/>
                </a:tc>
                <a:tc>
                  <a:txBody>
                    <a:bodyPr/>
                    <a:lstStyle/>
                    <a:p>
                      <a:r>
                        <a:rPr lang="en-US" sz="1100"/>
                        <a:t>AKR</a:t>
                      </a:r>
                    </a:p>
                  </a:txBody>
                  <a:tcPr/>
                </a:tc>
                <a:extLst>
                  <a:ext uri="{0D108BD9-81ED-4DB2-BD59-A6C34878D82A}">
                    <a16:rowId xmlns:a16="http://schemas.microsoft.com/office/drawing/2014/main" val="3676392733"/>
                  </a:ext>
                </a:extLst>
              </a:tr>
              <a:tr h="205740">
                <a:tc>
                  <a:txBody>
                    <a:bodyPr/>
                    <a:lstStyle/>
                    <a:p>
                      <a:r>
                        <a:rPr lang="en-US" sz="1100"/>
                        <a:t>Ashish Kumar</a:t>
                      </a:r>
                    </a:p>
                  </a:txBody>
                  <a:tcPr/>
                </a:tc>
                <a:tc>
                  <a:txBody>
                    <a:bodyPr/>
                    <a:lstStyle/>
                    <a:p>
                      <a:r>
                        <a:rPr lang="en-US" sz="1100"/>
                        <a:t>R</a:t>
                      </a:r>
                    </a:p>
                  </a:txBody>
                  <a:tcPr/>
                </a:tc>
                <a:tc>
                  <a:txBody>
                    <a:bodyPr/>
                    <a:lstStyle/>
                    <a:p>
                      <a:r>
                        <a:rPr lang="en-US" sz="1100"/>
                        <a:t>AKR</a:t>
                      </a:r>
                    </a:p>
                  </a:txBody>
                  <a:tcPr/>
                </a:tc>
                <a:extLst>
                  <a:ext uri="{0D108BD9-81ED-4DB2-BD59-A6C34878D82A}">
                    <a16:rowId xmlns:a16="http://schemas.microsoft.com/office/drawing/2014/main" val="983341646"/>
                  </a:ext>
                </a:extLst>
              </a:tr>
            </a:tbl>
          </a:graphicData>
        </a:graphic>
      </p:graphicFrame>
    </p:spTree>
    <p:extLst>
      <p:ext uri="{BB962C8B-B14F-4D97-AF65-F5344CB8AC3E}">
        <p14:creationId xmlns:p14="http://schemas.microsoft.com/office/powerpoint/2010/main" val="27373890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B7D86-0592-4DD3-9C56-290BA4C66DE0}"/>
              </a:ext>
            </a:extLst>
          </p:cNvPr>
          <p:cNvSpPr>
            <a:spLocks noGrp="1"/>
          </p:cNvSpPr>
          <p:nvPr>
            <p:ph type="title"/>
          </p:nvPr>
        </p:nvSpPr>
        <p:spPr>
          <a:xfrm>
            <a:off x="493487" y="245063"/>
            <a:ext cx="9260114" cy="710011"/>
          </a:xfrm>
        </p:spPr>
        <p:txBody>
          <a:bodyPr>
            <a:normAutofit/>
          </a:bodyPr>
          <a:lstStyle/>
          <a:p>
            <a:r>
              <a:rPr lang="en-US" b="1"/>
              <a:t>Matching an Input Record – </a:t>
            </a:r>
            <a:r>
              <a:rPr lang="en-US" sz="2400" b="1">
                <a:solidFill>
                  <a:srgbClr val="002060"/>
                </a:solidFill>
              </a:rPr>
              <a:t>A Hybrid Approach</a:t>
            </a:r>
            <a:endParaRPr lang="en-US" sz="3200" b="1">
              <a:solidFill>
                <a:srgbClr val="002060"/>
              </a:solidFill>
            </a:endParaRPr>
          </a:p>
        </p:txBody>
      </p:sp>
      <p:sp>
        <p:nvSpPr>
          <p:cNvPr id="3" name="Content Placeholder 2">
            <a:extLst>
              <a:ext uri="{FF2B5EF4-FFF2-40B4-BE49-F238E27FC236}">
                <a16:creationId xmlns:a16="http://schemas.microsoft.com/office/drawing/2014/main" id="{27F8A31F-2CF8-486B-885C-8BDE7DD176C4}"/>
              </a:ext>
            </a:extLst>
          </p:cNvPr>
          <p:cNvSpPr>
            <a:spLocks noGrp="1"/>
          </p:cNvSpPr>
          <p:nvPr>
            <p:ph idx="1"/>
          </p:nvPr>
        </p:nvSpPr>
        <p:spPr>
          <a:xfrm>
            <a:off x="493485" y="1355607"/>
            <a:ext cx="8186058" cy="4351338"/>
          </a:xfrm>
        </p:spPr>
        <p:txBody>
          <a:bodyPr>
            <a:normAutofit/>
          </a:bodyPr>
          <a:lstStyle/>
          <a:p>
            <a:pPr marL="347663" indent="-347663">
              <a:lnSpc>
                <a:spcPct val="100000"/>
              </a:lnSpc>
              <a:spcBef>
                <a:spcPts val="1200"/>
              </a:spcBef>
            </a:pPr>
            <a:r>
              <a:rPr lang="en-US" sz="2400"/>
              <a:t>Each input record will go through the same pre-processing steps as of the golden record</a:t>
            </a:r>
          </a:p>
          <a:p>
            <a:pPr marL="347663" indent="-347663">
              <a:lnSpc>
                <a:spcPct val="100000"/>
              </a:lnSpc>
              <a:spcBef>
                <a:spcPts val="1200"/>
              </a:spcBef>
            </a:pPr>
            <a:r>
              <a:rPr lang="en-US" sz="2400"/>
              <a:t>Matching will happen in two steps</a:t>
            </a:r>
          </a:p>
          <a:p>
            <a:pPr lvl="1">
              <a:lnSpc>
                <a:spcPct val="100000"/>
              </a:lnSpc>
              <a:spcBef>
                <a:spcPts val="1200"/>
              </a:spcBef>
            </a:pPr>
            <a:r>
              <a:rPr lang="en-US" sz="2000"/>
              <a:t>Extract Probable Matches – Ensuring High Recall</a:t>
            </a:r>
          </a:p>
          <a:p>
            <a:pPr lvl="1">
              <a:lnSpc>
                <a:spcPct val="100000"/>
              </a:lnSpc>
              <a:spcBef>
                <a:spcPts val="1200"/>
              </a:spcBef>
            </a:pPr>
            <a:r>
              <a:rPr lang="en-US" sz="2000"/>
              <a:t>Score Matches and Find best match – Ensuring High Precision</a:t>
            </a:r>
          </a:p>
        </p:txBody>
      </p:sp>
    </p:spTree>
    <p:extLst>
      <p:ext uri="{BB962C8B-B14F-4D97-AF65-F5344CB8AC3E}">
        <p14:creationId xmlns:p14="http://schemas.microsoft.com/office/powerpoint/2010/main" val="24529831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86C8-BC36-493A-B452-214B5AE8D8A8}"/>
              </a:ext>
            </a:extLst>
          </p:cNvPr>
          <p:cNvSpPr>
            <a:spLocks noGrp="1"/>
          </p:cNvSpPr>
          <p:nvPr>
            <p:ph type="title"/>
          </p:nvPr>
        </p:nvSpPr>
        <p:spPr>
          <a:xfrm>
            <a:off x="493486" y="273200"/>
            <a:ext cx="10247085" cy="640308"/>
          </a:xfrm>
        </p:spPr>
        <p:txBody>
          <a:bodyPr>
            <a:noAutofit/>
          </a:bodyPr>
          <a:lstStyle/>
          <a:p>
            <a:r>
              <a:rPr lang="en-US" b="1"/>
              <a:t>Matching an Input Record – </a:t>
            </a:r>
            <a:r>
              <a:rPr lang="en-US" sz="2400">
                <a:solidFill>
                  <a:srgbClr val="002060"/>
                </a:solidFill>
              </a:rPr>
              <a:t>Extract Probable Matches </a:t>
            </a:r>
            <a:endParaRPr lang="en-US" sz="3200">
              <a:solidFill>
                <a:srgbClr val="002060"/>
              </a:solidFill>
            </a:endParaRPr>
          </a:p>
        </p:txBody>
      </p:sp>
      <p:sp>
        <p:nvSpPr>
          <p:cNvPr id="3" name="Content Placeholder 2">
            <a:extLst>
              <a:ext uri="{FF2B5EF4-FFF2-40B4-BE49-F238E27FC236}">
                <a16:creationId xmlns:a16="http://schemas.microsoft.com/office/drawing/2014/main" id="{28480431-B547-402F-BAD7-BA1B2DBAA397}"/>
              </a:ext>
            </a:extLst>
          </p:cNvPr>
          <p:cNvSpPr>
            <a:spLocks noGrp="1"/>
          </p:cNvSpPr>
          <p:nvPr>
            <p:ph idx="1"/>
          </p:nvPr>
        </p:nvSpPr>
        <p:spPr>
          <a:xfrm>
            <a:off x="493485" y="1355607"/>
            <a:ext cx="11190515" cy="4351338"/>
          </a:xfrm>
        </p:spPr>
        <p:txBody>
          <a:bodyPr>
            <a:normAutofit/>
          </a:bodyPr>
          <a:lstStyle/>
          <a:p>
            <a:pPr marL="347663" indent="-347663">
              <a:lnSpc>
                <a:spcPct val="100000"/>
              </a:lnSpc>
              <a:spcBef>
                <a:spcPts val="1200"/>
              </a:spcBef>
            </a:pPr>
            <a:r>
              <a:rPr lang="en-US" sz="2400"/>
              <a:t>Extract Probable Matches from Azure Search that satisfy any of the following conditions. </a:t>
            </a:r>
          </a:p>
          <a:p>
            <a:pPr lvl="1">
              <a:lnSpc>
                <a:spcPct val="100000"/>
              </a:lnSpc>
              <a:spcBef>
                <a:spcPts val="1200"/>
              </a:spcBef>
            </a:pPr>
            <a:r>
              <a:rPr lang="en-US" sz="2000"/>
              <a:t>First Name with </a:t>
            </a:r>
            <a:r>
              <a:rPr lang="en-US" sz="2000">
                <a:hlinkClick r:id="rId2"/>
              </a:rPr>
              <a:t>Fuzzy Matches</a:t>
            </a:r>
            <a:endParaRPr lang="en-US" sz="2000"/>
          </a:p>
          <a:p>
            <a:pPr lvl="1">
              <a:lnSpc>
                <a:spcPct val="100000"/>
              </a:lnSpc>
              <a:spcBef>
                <a:spcPts val="1200"/>
              </a:spcBef>
            </a:pPr>
            <a:r>
              <a:rPr lang="en-US" sz="2000"/>
              <a:t>Abbreviation Filter</a:t>
            </a:r>
          </a:p>
          <a:p>
            <a:pPr lvl="1">
              <a:lnSpc>
                <a:spcPct val="100000"/>
              </a:lnSpc>
              <a:spcBef>
                <a:spcPts val="1200"/>
              </a:spcBef>
            </a:pPr>
            <a:r>
              <a:rPr lang="en-US" sz="2000"/>
              <a:t>Fingerprint Filters etc.</a:t>
            </a:r>
          </a:p>
          <a:p>
            <a:pPr lvl="1">
              <a:lnSpc>
                <a:spcPct val="100000"/>
              </a:lnSpc>
              <a:spcBef>
                <a:spcPts val="1200"/>
              </a:spcBef>
            </a:pPr>
            <a:r>
              <a:rPr lang="en-US" sz="2000"/>
              <a:t>Other Controllable Field Filters such as State, etc.</a:t>
            </a:r>
          </a:p>
          <a:p>
            <a:pPr marL="457200" lvl="1" indent="0">
              <a:lnSpc>
                <a:spcPct val="100000"/>
              </a:lnSpc>
              <a:spcBef>
                <a:spcPts val="1200"/>
              </a:spcBef>
              <a:buNone/>
            </a:pPr>
            <a:r>
              <a:rPr lang="en-US" sz="2000"/>
              <a:t>This would ensure that all the different variations or probable matches are flown into the pipeline for further scoring of names and addresses</a:t>
            </a:r>
            <a:endParaRPr lang="en-US" sz="2400"/>
          </a:p>
        </p:txBody>
      </p:sp>
    </p:spTree>
    <p:extLst>
      <p:ext uri="{BB962C8B-B14F-4D97-AF65-F5344CB8AC3E}">
        <p14:creationId xmlns:p14="http://schemas.microsoft.com/office/powerpoint/2010/main" val="14387607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E86C8-BC36-493A-B452-214B5AE8D8A8}"/>
              </a:ext>
            </a:extLst>
          </p:cNvPr>
          <p:cNvSpPr>
            <a:spLocks noGrp="1"/>
          </p:cNvSpPr>
          <p:nvPr>
            <p:ph type="title"/>
          </p:nvPr>
        </p:nvSpPr>
        <p:spPr/>
        <p:txBody>
          <a:bodyPr>
            <a:normAutofit/>
          </a:bodyPr>
          <a:lstStyle/>
          <a:p>
            <a:r>
              <a:rPr lang="en-US" b="1"/>
              <a:t>Matching an Input Record – </a:t>
            </a:r>
            <a:r>
              <a:rPr lang="en-US" sz="2800">
                <a:solidFill>
                  <a:srgbClr val="002060"/>
                </a:solidFill>
              </a:rPr>
              <a:t>Score Probable Matches</a:t>
            </a:r>
            <a:endParaRPr lang="en-US">
              <a:solidFill>
                <a:srgbClr val="002060"/>
              </a:solidFill>
            </a:endParaRPr>
          </a:p>
        </p:txBody>
      </p:sp>
      <p:sp>
        <p:nvSpPr>
          <p:cNvPr id="3" name="Content Placeholder 2">
            <a:extLst>
              <a:ext uri="{FF2B5EF4-FFF2-40B4-BE49-F238E27FC236}">
                <a16:creationId xmlns:a16="http://schemas.microsoft.com/office/drawing/2014/main" id="{28480431-B547-402F-BAD7-BA1B2DBAA397}"/>
              </a:ext>
            </a:extLst>
          </p:cNvPr>
          <p:cNvSpPr>
            <a:spLocks noGrp="1"/>
          </p:cNvSpPr>
          <p:nvPr>
            <p:ph idx="1"/>
          </p:nvPr>
        </p:nvSpPr>
        <p:spPr>
          <a:xfrm>
            <a:off x="493485" y="1998735"/>
            <a:ext cx="5246133" cy="4022238"/>
          </a:xfrm>
        </p:spPr>
        <p:txBody>
          <a:bodyPr>
            <a:normAutofit/>
          </a:bodyPr>
          <a:lstStyle/>
          <a:p>
            <a:pPr marL="338138" lvl="1" indent="-338138">
              <a:lnSpc>
                <a:spcPct val="100000"/>
              </a:lnSpc>
              <a:spcBef>
                <a:spcPts val="600"/>
              </a:spcBef>
              <a:buFont typeface="Wingdings" panose="05000000000000000000" pitchFamily="2" charset="2"/>
              <a:buChar char="§"/>
            </a:pPr>
            <a:r>
              <a:rPr lang="en-US"/>
              <a:t>Name Match Score – This score will be a custom score that is computed as a combination of</a:t>
            </a:r>
          </a:p>
          <a:p>
            <a:pPr marL="800100" lvl="3" indent="-342900">
              <a:lnSpc>
                <a:spcPct val="100000"/>
              </a:lnSpc>
              <a:spcBef>
                <a:spcPts val="600"/>
              </a:spcBef>
            </a:pPr>
            <a:r>
              <a:rPr lang="en-US" sz="2000" b="1">
                <a:latin typeface="Segoe UI Semibold" panose="020B0702040204020203" pitchFamily="34" charset="0"/>
                <a:cs typeface="Segoe UI Semibold" panose="020B0702040204020203" pitchFamily="34" charset="0"/>
              </a:rPr>
              <a:t>Jaro Winkler</a:t>
            </a:r>
            <a:r>
              <a:rPr lang="en-US" sz="2000">
                <a:latin typeface="Segoe UI Semibold" panose="020B0702040204020203" pitchFamily="34" charset="0"/>
                <a:cs typeface="Segoe UI Semibold" panose="020B0702040204020203" pitchFamily="34" charset="0"/>
              </a:rPr>
              <a:t> or </a:t>
            </a:r>
            <a:r>
              <a:rPr lang="en-US" sz="2000" b="1">
                <a:latin typeface="Segoe UI Semibold" panose="020B0702040204020203" pitchFamily="34" charset="0"/>
                <a:cs typeface="Segoe UI Semibold" panose="020B0702040204020203" pitchFamily="34" charset="0"/>
              </a:rPr>
              <a:t>Bounded Levenshtein</a:t>
            </a:r>
            <a:r>
              <a:rPr lang="en-US" sz="2000">
                <a:latin typeface="Segoe UI Semibold" panose="020B0702040204020203" pitchFamily="34" charset="0"/>
                <a:cs typeface="Segoe UI Semibold" panose="020B0702040204020203" pitchFamily="34" charset="0"/>
              </a:rPr>
              <a:t> </a:t>
            </a:r>
            <a:r>
              <a:rPr lang="en-US" sz="2000"/>
              <a:t>between Input Record and Golden Record Names</a:t>
            </a:r>
          </a:p>
          <a:p>
            <a:pPr marL="800100" lvl="3" indent="-342900">
              <a:lnSpc>
                <a:spcPct val="100000"/>
              </a:lnSpc>
              <a:spcBef>
                <a:spcPts val="600"/>
              </a:spcBef>
            </a:pPr>
            <a:r>
              <a:rPr lang="en-US" sz="2000"/>
              <a:t># of Fingerprint Matches</a:t>
            </a:r>
          </a:p>
          <a:p>
            <a:pPr marL="800100" lvl="3" indent="-342900">
              <a:lnSpc>
                <a:spcPct val="100000"/>
              </a:lnSpc>
              <a:spcBef>
                <a:spcPts val="600"/>
              </a:spcBef>
            </a:pPr>
            <a:r>
              <a:rPr lang="en-US" sz="2000"/>
              <a:t>Abbreviation Match (Y/N)</a:t>
            </a:r>
          </a:p>
          <a:p>
            <a:pPr marL="795338" lvl="3" indent="-338138">
              <a:lnSpc>
                <a:spcPct val="100000"/>
              </a:lnSpc>
              <a:spcBef>
                <a:spcPts val="600"/>
              </a:spcBef>
            </a:pPr>
            <a:r>
              <a:rPr lang="en-US" sz="2000"/>
              <a:t>This will be a score between [0,1]</a:t>
            </a:r>
            <a:endParaRPr lang="en-US"/>
          </a:p>
        </p:txBody>
      </p:sp>
      <p:sp>
        <p:nvSpPr>
          <p:cNvPr id="4" name="Rectangle 3">
            <a:extLst>
              <a:ext uri="{FF2B5EF4-FFF2-40B4-BE49-F238E27FC236}">
                <a16:creationId xmlns:a16="http://schemas.microsoft.com/office/drawing/2014/main" id="{E62D3753-F27A-44C2-8332-2C5768F39C3C}"/>
              </a:ext>
            </a:extLst>
          </p:cNvPr>
          <p:cNvSpPr/>
          <p:nvPr/>
        </p:nvSpPr>
        <p:spPr>
          <a:xfrm>
            <a:off x="610158" y="1243430"/>
            <a:ext cx="10971684" cy="553998"/>
          </a:xfrm>
          <a:prstGeom prst="rect">
            <a:avLst/>
          </a:prstGeom>
          <a:solidFill>
            <a:srgbClr val="002060"/>
          </a:solidFill>
        </p:spPr>
        <p:txBody>
          <a:bodyPr wrap="square" tIns="91440" bIns="91440">
            <a:spAutoFit/>
          </a:bodyPr>
          <a:lstStyle/>
          <a:p>
            <a:r>
              <a:rPr lang="en-US" sz="2400">
                <a:solidFill>
                  <a:schemeClr val="bg1"/>
                </a:solidFill>
                <a:latin typeface="Segoe UI Light" panose="020B0502040204020203" pitchFamily="34" charset="0"/>
                <a:cs typeface="Segoe UI Light" panose="020B0502040204020203" pitchFamily="34" charset="0"/>
              </a:rPr>
              <a:t>Make use of the probable matches and compute the following:</a:t>
            </a:r>
          </a:p>
        </p:txBody>
      </p:sp>
      <p:sp>
        <p:nvSpPr>
          <p:cNvPr id="5" name="Content Placeholder 2">
            <a:extLst>
              <a:ext uri="{FF2B5EF4-FFF2-40B4-BE49-F238E27FC236}">
                <a16:creationId xmlns:a16="http://schemas.microsoft.com/office/drawing/2014/main" id="{E0F0EADA-21D5-4085-B57A-89E97612FA46}"/>
              </a:ext>
            </a:extLst>
          </p:cNvPr>
          <p:cNvSpPr txBox="1">
            <a:spLocks/>
          </p:cNvSpPr>
          <p:nvPr/>
        </p:nvSpPr>
        <p:spPr>
          <a:xfrm>
            <a:off x="6162765" y="1998735"/>
            <a:ext cx="5443081" cy="40222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Wingdings" panose="05000000000000000000" pitchFamily="2" charset="2"/>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38138" lvl="1" indent="-338138">
              <a:lnSpc>
                <a:spcPct val="100000"/>
              </a:lnSpc>
              <a:spcBef>
                <a:spcPts val="600"/>
              </a:spcBef>
              <a:buFont typeface="Wingdings" panose="05000000000000000000" pitchFamily="2" charset="2"/>
              <a:buChar char="§"/>
            </a:pPr>
            <a:r>
              <a:rPr lang="en-US"/>
              <a:t>Address Match Score - This score will be a custom score that is computed as a combination of </a:t>
            </a:r>
          </a:p>
          <a:p>
            <a:pPr marL="800100" lvl="3" indent="-342900">
              <a:lnSpc>
                <a:spcPct val="100000"/>
              </a:lnSpc>
              <a:spcBef>
                <a:spcPts val="600"/>
              </a:spcBef>
            </a:pPr>
            <a:r>
              <a:rPr lang="en-US"/>
              <a:t>String Similarity of Street Address (After removal of Noise Words i.e. ‘Nagar’, ‘Colony’, ‘Road’, ‘Street’ etc. )</a:t>
            </a:r>
          </a:p>
          <a:p>
            <a:pPr marL="800100" lvl="3" indent="-342900">
              <a:lnSpc>
                <a:spcPct val="100000"/>
              </a:lnSpc>
              <a:spcBef>
                <a:spcPts val="600"/>
              </a:spcBef>
            </a:pPr>
            <a:r>
              <a:rPr lang="en-US"/>
              <a:t>City Match</a:t>
            </a:r>
          </a:p>
          <a:p>
            <a:pPr marL="800100" lvl="3" indent="-342900">
              <a:lnSpc>
                <a:spcPct val="100000"/>
              </a:lnSpc>
              <a:spcBef>
                <a:spcPts val="600"/>
              </a:spcBef>
            </a:pPr>
            <a:r>
              <a:rPr lang="en-US"/>
              <a:t>Postal Code Match</a:t>
            </a:r>
          </a:p>
          <a:p>
            <a:pPr marL="800100" lvl="3" indent="-342900">
              <a:lnSpc>
                <a:spcPct val="100000"/>
              </a:lnSpc>
              <a:spcBef>
                <a:spcPts val="600"/>
              </a:spcBef>
            </a:pPr>
            <a:r>
              <a:rPr lang="en-US"/>
              <a:t>State Match etc.</a:t>
            </a:r>
          </a:p>
          <a:p>
            <a:pPr marL="0" lvl="2" indent="0">
              <a:lnSpc>
                <a:spcPct val="100000"/>
              </a:lnSpc>
              <a:spcBef>
                <a:spcPts val="1200"/>
              </a:spcBef>
              <a:buFont typeface="Arial" panose="020B0604020202020204" pitchFamily="34" charset="0"/>
              <a:buNone/>
            </a:pPr>
            <a:r>
              <a:rPr lang="en-US"/>
              <a:t>The above string similarity will also be a score between [0,1].</a:t>
            </a:r>
          </a:p>
        </p:txBody>
      </p:sp>
    </p:spTree>
    <p:extLst>
      <p:ext uri="{BB962C8B-B14F-4D97-AF65-F5344CB8AC3E}">
        <p14:creationId xmlns:p14="http://schemas.microsoft.com/office/powerpoint/2010/main" val="56704629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08CB1-5D33-4735-AC0A-575229AA6260}"/>
              </a:ext>
            </a:extLst>
          </p:cNvPr>
          <p:cNvSpPr>
            <a:spLocks noGrp="1"/>
          </p:cNvSpPr>
          <p:nvPr>
            <p:ph type="title"/>
          </p:nvPr>
        </p:nvSpPr>
        <p:spPr/>
        <p:txBody>
          <a:bodyPr>
            <a:normAutofit/>
          </a:bodyPr>
          <a:lstStyle/>
          <a:p>
            <a:r>
              <a:rPr lang="en-US" b="1"/>
              <a:t>Matching an Input Record – </a:t>
            </a:r>
            <a:r>
              <a:rPr lang="en-US" sz="2800">
                <a:solidFill>
                  <a:srgbClr val="002060"/>
                </a:solidFill>
              </a:rPr>
              <a:t>Ranking the Matches</a:t>
            </a:r>
            <a:endParaRPr lang="en-US">
              <a:solidFill>
                <a:srgbClr val="002060"/>
              </a:solidFill>
            </a:endParaRPr>
          </a:p>
        </p:txBody>
      </p:sp>
      <p:sp>
        <p:nvSpPr>
          <p:cNvPr id="3" name="Content Placeholder 2">
            <a:extLst>
              <a:ext uri="{FF2B5EF4-FFF2-40B4-BE49-F238E27FC236}">
                <a16:creationId xmlns:a16="http://schemas.microsoft.com/office/drawing/2014/main" id="{B4E058C5-FF3E-4B21-B3C9-59F69CCF8D7E}"/>
              </a:ext>
            </a:extLst>
          </p:cNvPr>
          <p:cNvSpPr>
            <a:spLocks noGrp="1"/>
          </p:cNvSpPr>
          <p:nvPr>
            <p:ph idx="1"/>
          </p:nvPr>
        </p:nvSpPr>
        <p:spPr>
          <a:xfrm>
            <a:off x="493486" y="1355607"/>
            <a:ext cx="10901346" cy="3061648"/>
          </a:xfrm>
        </p:spPr>
        <p:txBody>
          <a:bodyPr>
            <a:normAutofit fontScale="85000" lnSpcReduction="20000"/>
          </a:bodyPr>
          <a:lstStyle/>
          <a:p>
            <a:pPr marL="338138" indent="-338138">
              <a:lnSpc>
                <a:spcPct val="100000"/>
              </a:lnSpc>
              <a:spcBef>
                <a:spcPts val="1200"/>
              </a:spcBef>
            </a:pPr>
            <a:r>
              <a:rPr lang="en-US"/>
              <a:t>Final Match Score = n* (Name Score) + (2-n)* Address Score</a:t>
            </a:r>
          </a:p>
          <a:p>
            <a:pPr lvl="1">
              <a:lnSpc>
                <a:spcPct val="100000"/>
              </a:lnSpc>
              <a:spcBef>
                <a:spcPts val="1200"/>
              </a:spcBef>
              <a:spcAft>
                <a:spcPts val="1200"/>
              </a:spcAft>
            </a:pPr>
            <a:r>
              <a:rPr lang="en-US"/>
              <a:t>Where n is a value between (0, 2) that defines that weight for the Name Score</a:t>
            </a:r>
          </a:p>
          <a:p>
            <a:pPr marL="338138" indent="-338138">
              <a:lnSpc>
                <a:spcPct val="100000"/>
              </a:lnSpc>
              <a:spcBef>
                <a:spcPts val="1200"/>
              </a:spcBef>
            </a:pPr>
            <a:r>
              <a:rPr lang="en-US"/>
              <a:t>n can be empirically identified based on the evaluation metrics</a:t>
            </a:r>
          </a:p>
          <a:p>
            <a:pPr lvl="1">
              <a:lnSpc>
                <a:spcPct val="100000"/>
              </a:lnSpc>
              <a:spcBef>
                <a:spcPts val="1200"/>
              </a:spcBef>
            </a:pPr>
            <a:r>
              <a:rPr lang="en-US"/>
              <a:t>Recall</a:t>
            </a:r>
          </a:p>
          <a:p>
            <a:pPr lvl="1">
              <a:lnSpc>
                <a:spcPct val="100000"/>
              </a:lnSpc>
              <a:spcBef>
                <a:spcPts val="1200"/>
              </a:spcBef>
            </a:pPr>
            <a:r>
              <a:rPr lang="en-US"/>
              <a:t>Precision</a:t>
            </a:r>
          </a:p>
          <a:p>
            <a:pPr lvl="1">
              <a:lnSpc>
                <a:spcPct val="100000"/>
              </a:lnSpc>
              <a:spcBef>
                <a:spcPts val="1200"/>
              </a:spcBef>
            </a:pPr>
            <a:endParaRPr lang="en-US"/>
          </a:p>
          <a:p>
            <a:pPr>
              <a:lnSpc>
                <a:spcPct val="100000"/>
              </a:lnSpc>
              <a:spcBef>
                <a:spcPts val="1200"/>
              </a:spcBef>
            </a:pPr>
            <a:r>
              <a:rPr lang="en-US"/>
              <a:t>The above formulae are for illustration only</a:t>
            </a:r>
          </a:p>
        </p:txBody>
      </p:sp>
    </p:spTree>
    <p:extLst>
      <p:ext uri="{BB962C8B-B14F-4D97-AF65-F5344CB8AC3E}">
        <p14:creationId xmlns:p14="http://schemas.microsoft.com/office/powerpoint/2010/main" val="14798230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0B615-F4E2-4D4A-9760-9E722B54D3B6}"/>
              </a:ext>
            </a:extLst>
          </p:cNvPr>
          <p:cNvSpPr>
            <a:spLocks noGrp="1"/>
          </p:cNvSpPr>
          <p:nvPr>
            <p:ph type="title"/>
          </p:nvPr>
        </p:nvSpPr>
        <p:spPr/>
        <p:txBody>
          <a:bodyPr/>
          <a:lstStyle/>
          <a:p>
            <a:r>
              <a:rPr lang="en-US" b="1"/>
              <a:t>Evaluation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15873F8-E29E-48AC-9375-CA7F56B52B17}"/>
                  </a:ext>
                </a:extLst>
              </p:cNvPr>
              <p:cNvSpPr>
                <a:spLocks noGrp="1"/>
              </p:cNvSpPr>
              <p:nvPr>
                <p:ph idx="1"/>
              </p:nvPr>
            </p:nvSpPr>
            <p:spPr>
              <a:xfrm>
                <a:off x="493486" y="1355607"/>
                <a:ext cx="11084226" cy="5002990"/>
              </a:xfrm>
            </p:spPr>
            <p:txBody>
              <a:bodyPr>
                <a:normAutofit/>
              </a:bodyPr>
              <a:lstStyle/>
              <a:p>
                <a:pPr marL="338138" indent="-338138">
                  <a:lnSpc>
                    <a:spcPct val="100000"/>
                  </a:lnSpc>
                </a:pPr>
                <a:r>
                  <a:rPr lang="en-US" sz="2000"/>
                  <a:t>Contoso to provide Microsoft with a curated file of previously matched/De-Duped records</a:t>
                </a:r>
              </a:p>
              <a:p>
                <a:pPr marL="338138" indent="-338138">
                  <a:lnSpc>
                    <a:spcPct val="100000"/>
                  </a:lnSpc>
                  <a:spcAft>
                    <a:spcPts val="1200"/>
                  </a:spcAft>
                </a:pPr>
                <a:r>
                  <a:rPr lang="en-US" sz="2000"/>
                  <a:t>The following metrics will be evaluated to identify the performance of the algorithm</a:t>
                </a:r>
                <a:endParaRPr lang="en-US" sz="2000" b="0" i="1">
                  <a:latin typeface="Cambria Math" panose="02040503050406030204" pitchFamily="18" charset="0"/>
                </a:endParaRPr>
              </a:p>
              <a:p>
                <a:pPr lvl="2">
                  <a:lnSpc>
                    <a:spcPct val="100000"/>
                  </a:lnSpc>
                  <a:spcAft>
                    <a:spcPts val="1200"/>
                  </a:spcAft>
                </a:pPr>
                <a14:m>
                  <m:oMath xmlns:m="http://schemas.openxmlformats.org/officeDocument/2006/math">
                    <m:r>
                      <a:rPr lang="en-US" b="0" i="1" smtClean="0">
                        <a:latin typeface="Cambria Math" panose="02040503050406030204" pitchFamily="18" charset="0"/>
                      </a:rPr>
                      <m:t>𝑅𝑒𝑐𝑎𝑙𝑙</m:t>
                    </m:r>
                    <m:r>
                      <a:rPr lang="en-US" i="1" smtClean="0">
                        <a:latin typeface="Cambria Math" panose="02040503050406030204" pitchFamily="18" charset="0"/>
                      </a:rPr>
                      <m:t>=</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um>
                      <m:den>
                        <m:r>
                          <a:rPr lang="en-US" b="0" i="1" smtClean="0">
                            <a:latin typeface="Cambria Math" panose="02040503050406030204" pitchFamily="18" charset="0"/>
                          </a:rPr>
                          <m:t>𝑇</m:t>
                        </m:r>
                      </m:den>
                    </m:f>
                  </m:oMath>
                </a14:m>
                <a:endParaRPr lang="en-US" sz="1800">
                  <a:latin typeface="Bodoni MT Black" panose="02070A03080606020203" pitchFamily="18" charset="0"/>
                  <a:cs typeface="Segoe UI Semibold" panose="020B0702040204020203" pitchFamily="34" charset="0"/>
                </a:endParaRPr>
              </a:p>
              <a:p>
                <a:pPr marL="914400" lvl="2" indent="0">
                  <a:lnSpc>
                    <a:spcPct val="100000"/>
                  </a:lnSpc>
                  <a:buNone/>
                </a:pPr>
                <a:r>
                  <a:rPr lang="en-US" sz="1800"/>
                  <a:t>Where   N = Number of Records for which matches were found beyond threshold match score*</a:t>
                </a:r>
              </a:p>
              <a:p>
                <a:pPr marL="914400" lvl="2" indent="0">
                  <a:lnSpc>
                    <a:spcPct val="100000"/>
                  </a:lnSpc>
                  <a:spcAft>
                    <a:spcPts val="1200"/>
                  </a:spcAft>
                  <a:buNone/>
                </a:pPr>
                <a:r>
                  <a:rPr lang="en-US" sz="1800"/>
                  <a:t>	T = Total number of Records in the curated set</a:t>
                </a:r>
              </a:p>
              <a:p>
                <a:pPr lvl="2">
                  <a:lnSpc>
                    <a:spcPct val="100000"/>
                  </a:lnSpc>
                  <a:spcAft>
                    <a:spcPts val="1200"/>
                  </a:spcAft>
                </a:pPr>
                <a14:m>
                  <m:oMath xmlns:m="http://schemas.openxmlformats.org/officeDocument/2006/math">
                    <m:r>
                      <a:rPr lang="en-US" b="0" i="1" smtClean="0">
                        <a:latin typeface="Cambria Math" panose="02040503050406030204" pitchFamily="18" charset="0"/>
                      </a:rPr>
                      <m:t>𝑃𝑟𝑒𝑐𝑖𝑠𝑖𝑜𝑛</m:t>
                    </m:r>
                    <m:r>
                      <a:rPr lang="en-US" i="1">
                        <a:latin typeface="Cambria Math" panose="02040503050406030204" pitchFamily="18" charset="0"/>
                      </a:rPr>
                      <m:t>= </m:t>
                    </m:r>
                    <m:f>
                      <m:fPr>
                        <m:ctrlPr>
                          <a:rPr lang="en-US" i="1">
                            <a:latin typeface="Cambria Math" panose="02040503050406030204" pitchFamily="18" charset="0"/>
                          </a:rPr>
                        </m:ctrlPr>
                      </m:fPr>
                      <m:num>
                        <m:r>
                          <a:rPr lang="en-US" b="0" i="1" smtClean="0">
                            <a:latin typeface="Cambria Math" panose="02040503050406030204" pitchFamily="18" charset="0"/>
                          </a:rPr>
                          <m:t>𝐶</m:t>
                        </m:r>
                      </m:num>
                      <m:den>
                        <m:r>
                          <a:rPr lang="en-US" b="0" i="1" smtClean="0">
                            <a:latin typeface="Cambria Math" panose="02040503050406030204" pitchFamily="18" charset="0"/>
                          </a:rPr>
                          <m:t>𝑁</m:t>
                        </m:r>
                      </m:den>
                    </m:f>
                  </m:oMath>
                </a14:m>
                <a:endParaRPr lang="en-US"/>
              </a:p>
              <a:p>
                <a:pPr marL="914400" lvl="2" indent="0">
                  <a:lnSpc>
                    <a:spcPct val="100000"/>
                  </a:lnSpc>
                  <a:buNone/>
                </a:pPr>
                <a:r>
                  <a:rPr lang="en-US" sz="1800"/>
                  <a:t>Where   N = Number of Records for which matches were found beyond threshold match score*</a:t>
                </a:r>
              </a:p>
              <a:p>
                <a:pPr marL="914400" lvl="2" indent="0">
                  <a:lnSpc>
                    <a:spcPct val="100000"/>
                  </a:lnSpc>
                  <a:spcAft>
                    <a:spcPts val="1200"/>
                  </a:spcAft>
                  <a:buNone/>
                </a:pPr>
                <a:r>
                  <a:rPr lang="en-US" sz="1800"/>
                  <a:t>	C = Number of Correct Matches </a:t>
                </a:r>
                <a:r>
                  <a:rPr lang="en-US" sz="1800">
                    <a:sym typeface="Wingdings" panose="05000000000000000000" pitchFamily="2" charset="2"/>
                  </a:rPr>
                  <a:t> </a:t>
                </a:r>
                <a:endParaRPr lang="en-US" sz="1800"/>
              </a:p>
            </p:txBody>
          </p:sp>
        </mc:Choice>
        <mc:Fallback>
          <p:sp>
            <p:nvSpPr>
              <p:cNvPr id="3" name="Content Placeholder 2">
                <a:extLst>
                  <a:ext uri="{FF2B5EF4-FFF2-40B4-BE49-F238E27FC236}">
                    <a16:creationId xmlns:a16="http://schemas.microsoft.com/office/drawing/2014/main" id="{215873F8-E29E-48AC-9375-CA7F56B52B17}"/>
                  </a:ext>
                </a:extLst>
              </p:cNvPr>
              <p:cNvSpPr>
                <a:spLocks noGrp="1" noRot="1" noChangeAspect="1" noMove="1" noResize="1" noEditPoints="1" noAdjustHandles="1" noChangeArrowheads="1" noChangeShapeType="1" noTextEdit="1"/>
              </p:cNvSpPr>
              <p:nvPr>
                <p:ph idx="1"/>
              </p:nvPr>
            </p:nvSpPr>
            <p:spPr>
              <a:xfrm>
                <a:off x="493486" y="1355607"/>
                <a:ext cx="11084226" cy="5002990"/>
              </a:xfrm>
              <a:blipFill>
                <a:blip r:embed="rId2"/>
                <a:stretch>
                  <a:fillRect l="-495" t="-487"/>
                </a:stretch>
              </a:blipFill>
            </p:spPr>
            <p:txBody>
              <a:bodyPr/>
              <a:lstStyle/>
              <a:p>
                <a:r>
                  <a:rPr lang="en-US">
                    <a:noFill/>
                  </a:rPr>
                  <a:t> </a:t>
                </a:r>
              </a:p>
            </p:txBody>
          </p:sp>
        </mc:Fallback>
      </mc:AlternateContent>
    </p:spTree>
    <p:extLst>
      <p:ext uri="{BB962C8B-B14F-4D97-AF65-F5344CB8AC3E}">
        <p14:creationId xmlns:p14="http://schemas.microsoft.com/office/powerpoint/2010/main" val="13778850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room&#10;&#10;Description automatically generated">
            <a:extLst>
              <a:ext uri="{FF2B5EF4-FFF2-40B4-BE49-F238E27FC236}">
                <a16:creationId xmlns:a16="http://schemas.microsoft.com/office/drawing/2014/main" id="{8E75F295-BED3-4CFF-9AFB-DE691E1174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068" b="9663"/>
          <a:stretch/>
        </p:blipFill>
        <p:spPr>
          <a:xfrm>
            <a:off x="20" y="1"/>
            <a:ext cx="12191980" cy="6857999"/>
          </a:xfrm>
          <a:prstGeom prst="rect">
            <a:avLst/>
          </a:prstGeom>
        </p:spPr>
      </p:pic>
      <p:sp>
        <p:nvSpPr>
          <p:cNvPr id="4" name="Title 3">
            <a:extLst>
              <a:ext uri="{FF2B5EF4-FFF2-40B4-BE49-F238E27FC236}">
                <a16:creationId xmlns:a16="http://schemas.microsoft.com/office/drawing/2014/main" id="{8ABE7124-F8B2-43C3-8524-02AFCDDBA842}"/>
              </a:ext>
            </a:extLst>
          </p:cNvPr>
          <p:cNvSpPr>
            <a:spLocks noGrp="1"/>
          </p:cNvSpPr>
          <p:nvPr>
            <p:ph type="title"/>
          </p:nvPr>
        </p:nvSpPr>
        <p:spPr>
          <a:xfrm>
            <a:off x="1524000" y="2902856"/>
            <a:ext cx="9144000" cy="1120023"/>
          </a:xfrm>
        </p:spPr>
        <p:txBody>
          <a:bodyPr vert="horz" lIns="91440" tIns="45720" rIns="91440" bIns="45720" rtlCol="0" anchor="b">
            <a:normAutofit/>
          </a:bodyPr>
          <a:lstStyle/>
          <a:p>
            <a:pPr algn="ctr"/>
            <a:r>
              <a:rPr lang="en-US">
                <a:solidFill>
                  <a:srgbClr val="FFFFFF"/>
                </a:solidFill>
                <a:latin typeface="Segoe UI Semibold" panose="020B0702040204020203" pitchFamily="34" charset="0"/>
                <a:cs typeface="Segoe UI Semibold" panose="020B0702040204020203" pitchFamily="34" charset="0"/>
              </a:rPr>
              <a:t>Approach -3</a:t>
            </a:r>
          </a:p>
        </p:txBody>
      </p:sp>
      <p:sp>
        <p:nvSpPr>
          <p:cNvPr id="2" name="Rectangle 1">
            <a:extLst>
              <a:ext uri="{FF2B5EF4-FFF2-40B4-BE49-F238E27FC236}">
                <a16:creationId xmlns:a16="http://schemas.microsoft.com/office/drawing/2014/main" id="{E08D50E9-8D26-4E2B-A5A0-394C5E2BEA24}"/>
              </a:ext>
            </a:extLst>
          </p:cNvPr>
          <p:cNvSpPr/>
          <p:nvPr/>
        </p:nvSpPr>
        <p:spPr>
          <a:xfrm>
            <a:off x="0" y="4115863"/>
            <a:ext cx="12191980" cy="514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D416CCF-FF41-4CE7-A690-4B11B1CFE19E}"/>
              </a:ext>
            </a:extLst>
          </p:cNvPr>
          <p:cNvSpPr>
            <a:spLocks noGrp="1"/>
          </p:cNvSpPr>
          <p:nvPr>
            <p:ph type="body" idx="1"/>
          </p:nvPr>
        </p:nvSpPr>
        <p:spPr>
          <a:xfrm>
            <a:off x="126609" y="4117201"/>
            <a:ext cx="11943471" cy="514196"/>
          </a:xfrm>
        </p:spPr>
        <p:txBody>
          <a:bodyPr vert="horz" lIns="91440" tIns="45720" rIns="91440" bIns="45720" rtlCol="0" anchor="ctr">
            <a:normAutofit/>
          </a:bodyPr>
          <a:lstStyle/>
          <a:p>
            <a:pPr algn="ctr"/>
            <a:r>
              <a:rPr lang="en-US">
                <a:solidFill>
                  <a:srgbClr val="FFFFFF"/>
                </a:solidFill>
                <a:latin typeface="Segoe UI Light" panose="020B0502040204020203" pitchFamily="34" charset="0"/>
                <a:cs typeface="Segoe UI Light" panose="020B0502040204020203" pitchFamily="34" charset="0"/>
              </a:rPr>
              <a:t>Approximate Nearest Neighbors Approach</a:t>
            </a:r>
          </a:p>
        </p:txBody>
      </p:sp>
    </p:spTree>
    <p:extLst>
      <p:ext uri="{BB962C8B-B14F-4D97-AF65-F5344CB8AC3E}">
        <p14:creationId xmlns:p14="http://schemas.microsoft.com/office/powerpoint/2010/main" val="2560182406"/>
      </p:ext>
    </p:extLst>
  </p:cSld>
  <p:clrMapOvr>
    <a:overrideClrMapping bg1="dk1" tx1="lt1" bg2="dk2" tx2="lt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in a suit and tie&#10;&#10;Description automatically generated">
            <a:extLst>
              <a:ext uri="{FF2B5EF4-FFF2-40B4-BE49-F238E27FC236}">
                <a16:creationId xmlns:a16="http://schemas.microsoft.com/office/drawing/2014/main" id="{06D5A5F5-A56C-45EC-9C8B-BF6AE45725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0B9321B-0AD2-4804-804C-594C1771F230}"/>
              </a:ext>
            </a:extLst>
          </p:cNvPr>
          <p:cNvSpPr/>
          <p:nvPr/>
        </p:nvSpPr>
        <p:spPr>
          <a:xfrm>
            <a:off x="0" y="0"/>
            <a:ext cx="12192000" cy="6858000"/>
          </a:xfrm>
          <a:prstGeom prst="rect">
            <a:avLst/>
          </a:prstGeom>
          <a:gradFill>
            <a:gsLst>
              <a:gs pos="0">
                <a:srgbClr val="002060"/>
              </a:gs>
              <a:gs pos="71000">
                <a:srgbClr val="002060">
                  <a:alpha val="41000"/>
                </a:srgbClr>
              </a:gs>
              <a:gs pos="100000">
                <a:srgbClr val="0070C0">
                  <a:alpha val="3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3C94EA7-5123-4638-856E-44B63D4DDF05}"/>
              </a:ext>
            </a:extLst>
          </p:cNvPr>
          <p:cNvSpPr txBox="1">
            <a:spLocks/>
          </p:cNvSpPr>
          <p:nvPr/>
        </p:nvSpPr>
        <p:spPr>
          <a:xfrm>
            <a:off x="417286" y="310770"/>
            <a:ext cx="11357372" cy="7100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solidFill>
                  <a:schemeClr val="bg1"/>
                </a:solidFill>
                <a:latin typeface="Segoe UI Light" panose="020B0502040204020203" pitchFamily="34" charset="0"/>
                <a:cs typeface="Segoe UI Light" panose="020B0502040204020203" pitchFamily="34" charset="0"/>
              </a:rPr>
              <a:t>Meeting Agenda</a:t>
            </a:r>
          </a:p>
        </p:txBody>
      </p:sp>
      <p:sp>
        <p:nvSpPr>
          <p:cNvPr id="5" name="Rectangle 4">
            <a:extLst>
              <a:ext uri="{FF2B5EF4-FFF2-40B4-BE49-F238E27FC236}">
                <a16:creationId xmlns:a16="http://schemas.microsoft.com/office/drawing/2014/main" id="{36114333-4CB5-4002-936C-DEB9623350AF}"/>
              </a:ext>
            </a:extLst>
          </p:cNvPr>
          <p:cNvSpPr/>
          <p:nvPr/>
        </p:nvSpPr>
        <p:spPr>
          <a:xfrm>
            <a:off x="493486" y="1427795"/>
            <a:ext cx="6299200" cy="4231928"/>
          </a:xfrm>
          <a:prstGeom prst="rect">
            <a:avLst/>
          </a:prstGeom>
        </p:spPr>
        <p:txBody>
          <a:bodyPr wrap="square">
            <a:spAutoFit/>
          </a:bodyPr>
          <a:lstStyle/>
          <a:p>
            <a:pPr marL="457200" indent="-457200">
              <a:spcAft>
                <a:spcPts val="1800"/>
              </a:spcAft>
              <a:buFont typeface="Wingdings" panose="05000000000000000000" pitchFamily="2" charset="2"/>
              <a:buChar char="§"/>
            </a:pPr>
            <a:r>
              <a:rPr lang="en-US" sz="2800">
                <a:solidFill>
                  <a:schemeClr val="bg1"/>
                </a:solidFill>
                <a:latin typeface="Segoe UI Light" panose="020B0502040204020203" pitchFamily="34" charset="0"/>
                <a:cs typeface="Segoe UI Light" panose="020B0502040204020203" pitchFamily="34" charset="0"/>
              </a:rPr>
              <a:t>Problem Statement and Assumptions</a:t>
            </a:r>
          </a:p>
          <a:p>
            <a:pPr marL="457200" indent="-457200">
              <a:spcAft>
                <a:spcPts val="600"/>
              </a:spcAft>
              <a:buFont typeface="Wingdings" panose="05000000000000000000" pitchFamily="2" charset="2"/>
              <a:buChar char="§"/>
            </a:pPr>
            <a:r>
              <a:rPr lang="en-US" sz="2800">
                <a:solidFill>
                  <a:schemeClr val="bg1"/>
                </a:solidFill>
                <a:latin typeface="Segoe UI Light" panose="020B0502040204020203" pitchFamily="34" charset="0"/>
                <a:cs typeface="Segoe UI Light" panose="020B0502040204020203" pitchFamily="34" charset="0"/>
              </a:rPr>
              <a:t>Approach -1</a:t>
            </a:r>
          </a:p>
          <a:p>
            <a:pPr marL="457200">
              <a:spcAft>
                <a:spcPts val="1800"/>
              </a:spcAft>
            </a:pPr>
            <a:r>
              <a:rPr lang="en-US">
                <a:solidFill>
                  <a:schemeClr val="bg1"/>
                </a:solidFill>
                <a:latin typeface="Segoe UI Light" panose="020B0502040204020203" pitchFamily="34" charset="0"/>
                <a:cs typeface="Segoe UI Light" panose="020B0502040204020203" pitchFamily="34" charset="0"/>
              </a:rPr>
              <a:t>Solving the problem via  Supervised Learning Techniques</a:t>
            </a:r>
            <a:endParaRPr lang="en-US" sz="2000">
              <a:solidFill>
                <a:schemeClr val="bg1"/>
              </a:solidFill>
              <a:latin typeface="Segoe UI Light" panose="020B0502040204020203" pitchFamily="34" charset="0"/>
              <a:cs typeface="Segoe UI Light" panose="020B0502040204020203" pitchFamily="34" charset="0"/>
            </a:endParaRPr>
          </a:p>
          <a:p>
            <a:pPr marL="457200" indent="-457200">
              <a:spcAft>
                <a:spcPts val="600"/>
              </a:spcAft>
              <a:buFont typeface="Wingdings" panose="05000000000000000000" pitchFamily="2" charset="2"/>
              <a:buChar char="§"/>
            </a:pPr>
            <a:r>
              <a:rPr lang="en-US" sz="2800">
                <a:solidFill>
                  <a:schemeClr val="bg1"/>
                </a:solidFill>
                <a:latin typeface="Segoe UI Light" panose="020B0502040204020203" pitchFamily="34" charset="0"/>
                <a:cs typeface="Segoe UI Light" panose="020B0502040204020203" pitchFamily="34" charset="0"/>
              </a:rPr>
              <a:t>Approach -2</a:t>
            </a:r>
          </a:p>
          <a:p>
            <a:pPr marL="457200">
              <a:spcAft>
                <a:spcPts val="1800"/>
              </a:spcAft>
            </a:pPr>
            <a:r>
              <a:rPr lang="en-US">
                <a:solidFill>
                  <a:schemeClr val="bg1"/>
                </a:solidFill>
                <a:latin typeface="Segoe UI Light" panose="020B0502040204020203" pitchFamily="34" charset="0"/>
                <a:cs typeface="Segoe UI Light" panose="020B0502040204020203" pitchFamily="34" charset="0"/>
              </a:rPr>
              <a:t>Azure Search + Nearest Neighbor + Custom Scoring </a:t>
            </a:r>
            <a:endParaRPr lang="en-US" sz="2000">
              <a:solidFill>
                <a:schemeClr val="bg1"/>
              </a:solidFill>
              <a:latin typeface="Segoe UI Light" panose="020B0502040204020203" pitchFamily="34" charset="0"/>
              <a:cs typeface="Segoe UI Light" panose="020B0502040204020203" pitchFamily="34" charset="0"/>
            </a:endParaRPr>
          </a:p>
          <a:p>
            <a:pPr marL="457200" indent="-457200">
              <a:spcAft>
                <a:spcPts val="600"/>
              </a:spcAft>
              <a:buFont typeface="Wingdings" panose="05000000000000000000" pitchFamily="2" charset="2"/>
              <a:buChar char="§"/>
            </a:pPr>
            <a:r>
              <a:rPr lang="en-US" sz="2800">
                <a:solidFill>
                  <a:schemeClr val="bg1"/>
                </a:solidFill>
                <a:latin typeface="Segoe UI Light" panose="020B0502040204020203" pitchFamily="34" charset="0"/>
                <a:cs typeface="Segoe UI Light" panose="020B0502040204020203" pitchFamily="34" charset="0"/>
              </a:rPr>
              <a:t>Approach -3</a:t>
            </a:r>
          </a:p>
          <a:p>
            <a:pPr marL="457200">
              <a:spcAft>
                <a:spcPts val="1800"/>
              </a:spcAft>
            </a:pPr>
            <a:r>
              <a:rPr lang="en-US">
                <a:solidFill>
                  <a:schemeClr val="bg1"/>
                </a:solidFill>
                <a:latin typeface="Segoe UI Light" panose="020B0502040204020203" pitchFamily="34" charset="0"/>
                <a:cs typeface="Segoe UI Light" panose="020B0502040204020203" pitchFamily="34" charset="0"/>
              </a:rPr>
              <a:t>Approximate Nearest Neighbors Approach</a:t>
            </a:r>
            <a:endParaRPr lang="en-US" sz="2000">
              <a:solidFill>
                <a:schemeClr val="bg1"/>
              </a:solidFill>
              <a:latin typeface="Segoe UI Light" panose="020B0502040204020203" pitchFamily="34" charset="0"/>
              <a:cs typeface="Segoe UI Light" panose="020B0502040204020203" pitchFamily="34" charset="0"/>
            </a:endParaRPr>
          </a:p>
          <a:p>
            <a:pPr marL="457200" indent="-457200">
              <a:spcAft>
                <a:spcPts val="1200"/>
              </a:spcAft>
              <a:buFont typeface="Wingdings" panose="05000000000000000000" pitchFamily="2" charset="2"/>
              <a:buChar char="§"/>
            </a:pPr>
            <a:r>
              <a:rPr lang="en-US" sz="2800">
                <a:solidFill>
                  <a:schemeClr val="bg1"/>
                </a:solidFill>
                <a:latin typeface="Segoe UI Light" panose="020B0502040204020203" pitchFamily="34" charset="0"/>
                <a:cs typeface="Segoe UI Light" panose="020B0502040204020203" pitchFamily="34" charset="0"/>
              </a:rPr>
              <a:t>Backup</a:t>
            </a:r>
          </a:p>
        </p:txBody>
      </p:sp>
      <p:cxnSp>
        <p:nvCxnSpPr>
          <p:cNvPr id="10" name="Straight Connector 9">
            <a:extLst>
              <a:ext uri="{FF2B5EF4-FFF2-40B4-BE49-F238E27FC236}">
                <a16:creationId xmlns:a16="http://schemas.microsoft.com/office/drawing/2014/main" id="{1C03F0F8-868E-43CF-AA81-A53464DF11AC}"/>
              </a:ext>
            </a:extLst>
          </p:cNvPr>
          <p:cNvCxnSpPr>
            <a:cxnSpLocks/>
          </p:cNvCxnSpPr>
          <p:nvPr/>
        </p:nvCxnSpPr>
        <p:spPr>
          <a:xfrm>
            <a:off x="0" y="1181100"/>
            <a:ext cx="1955409"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93420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descr="Maze">
            <a:extLst>
              <a:ext uri="{FF2B5EF4-FFF2-40B4-BE49-F238E27FC236}">
                <a16:creationId xmlns:a16="http://schemas.microsoft.com/office/drawing/2014/main" id="{F7A1DCE8-3B5E-4AD3-89FE-A89BD40CD1FB}"/>
              </a:ext>
            </a:extLst>
          </p:cNvPr>
          <p:cNvSpPr/>
          <p:nvPr/>
        </p:nvSpPr>
        <p:spPr>
          <a:xfrm>
            <a:off x="846292" y="1371107"/>
            <a:ext cx="812109" cy="812109"/>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792F6E3B-2965-4A27-BDE9-7E39C77480C1}"/>
              </a:ext>
            </a:extLst>
          </p:cNvPr>
          <p:cNvSpPr/>
          <p:nvPr/>
        </p:nvSpPr>
        <p:spPr>
          <a:xfrm>
            <a:off x="846292" y="2433711"/>
            <a:ext cx="2083063" cy="2570490"/>
          </a:xfrm>
          <a:custGeom>
            <a:avLst/>
            <a:gdLst>
              <a:gd name="connsiteX0" fmla="*/ 0 w 2320312"/>
              <a:gd name="connsiteY0" fmla="*/ 0 h 1953492"/>
              <a:gd name="connsiteX1" fmla="*/ 2320312 w 2320312"/>
              <a:gd name="connsiteY1" fmla="*/ 0 h 1953492"/>
              <a:gd name="connsiteX2" fmla="*/ 2320312 w 2320312"/>
              <a:gd name="connsiteY2" fmla="*/ 1953492 h 1953492"/>
              <a:gd name="connsiteX3" fmla="*/ 0 w 2320312"/>
              <a:gd name="connsiteY3" fmla="*/ 1953492 h 1953492"/>
              <a:gd name="connsiteX4" fmla="*/ 0 w 2320312"/>
              <a:gd name="connsiteY4" fmla="*/ 0 h 195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953492">
                <a:moveTo>
                  <a:pt x="0" y="0"/>
                </a:moveTo>
                <a:lnTo>
                  <a:pt x="2320312" y="0"/>
                </a:lnTo>
                <a:lnTo>
                  <a:pt x="2320312" y="1953492"/>
                </a:lnTo>
                <a:lnTo>
                  <a:pt x="0" y="19534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11200">
              <a:spcBef>
                <a:spcPct val="0"/>
              </a:spcBef>
              <a:spcAft>
                <a:spcPts val="600"/>
              </a:spcAft>
              <a:buNone/>
              <a:defRPr b="1"/>
            </a:pPr>
            <a:r>
              <a:rPr lang="en-US" b="0" kern="1200">
                <a:latin typeface="Segoe UI Light" panose="020B0502040204020203" pitchFamily="34" charset="0"/>
                <a:cs typeface="Segoe UI Light" panose="020B0502040204020203" pitchFamily="34" charset="0"/>
              </a:rPr>
              <a:t>A typical nearest neighbor approach to find the best matches can yield into Quadratic time complexity. Meaning we will have to perform </a:t>
            </a:r>
            <a:r>
              <a:rPr lang="en-US" b="0" kern="1200" err="1">
                <a:latin typeface="Segoe UI Light" panose="020B0502040204020203" pitchFamily="34" charset="0"/>
                <a:cs typeface="Segoe UI Light" panose="020B0502040204020203" pitchFamily="34" charset="0"/>
              </a:rPr>
              <a:t>nxn</a:t>
            </a:r>
            <a:r>
              <a:rPr lang="en-US" b="0" kern="1200">
                <a:latin typeface="Segoe UI Light" panose="020B0502040204020203" pitchFamily="34" charset="0"/>
                <a:cs typeface="Segoe UI Light" panose="020B0502040204020203" pitchFamily="34" charset="0"/>
              </a:rPr>
              <a:t> comparisons always to find the duplicates</a:t>
            </a:r>
          </a:p>
        </p:txBody>
      </p:sp>
      <p:sp>
        <p:nvSpPr>
          <p:cNvPr id="10" name="Rectangle 9" descr="Light Bulb and Gear">
            <a:extLst>
              <a:ext uri="{FF2B5EF4-FFF2-40B4-BE49-F238E27FC236}">
                <a16:creationId xmlns:a16="http://schemas.microsoft.com/office/drawing/2014/main" id="{B6A99C47-1F00-4158-8943-66F40C7538D0}"/>
              </a:ext>
            </a:extLst>
          </p:cNvPr>
          <p:cNvSpPr/>
          <p:nvPr/>
        </p:nvSpPr>
        <p:spPr>
          <a:xfrm>
            <a:off x="3572660" y="1371107"/>
            <a:ext cx="812109" cy="812109"/>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0E07EA02-99DB-4B5D-AE2C-72186FF6A1F6}"/>
              </a:ext>
            </a:extLst>
          </p:cNvPr>
          <p:cNvSpPr/>
          <p:nvPr/>
        </p:nvSpPr>
        <p:spPr>
          <a:xfrm>
            <a:off x="3572660" y="2433711"/>
            <a:ext cx="2320312" cy="1631852"/>
          </a:xfrm>
          <a:custGeom>
            <a:avLst/>
            <a:gdLst>
              <a:gd name="connsiteX0" fmla="*/ 0 w 2320312"/>
              <a:gd name="connsiteY0" fmla="*/ 0 h 1953492"/>
              <a:gd name="connsiteX1" fmla="*/ 2320312 w 2320312"/>
              <a:gd name="connsiteY1" fmla="*/ 0 h 1953492"/>
              <a:gd name="connsiteX2" fmla="*/ 2320312 w 2320312"/>
              <a:gd name="connsiteY2" fmla="*/ 1953492 h 1953492"/>
              <a:gd name="connsiteX3" fmla="*/ 0 w 2320312"/>
              <a:gd name="connsiteY3" fmla="*/ 1953492 h 1953492"/>
              <a:gd name="connsiteX4" fmla="*/ 0 w 2320312"/>
              <a:gd name="connsiteY4" fmla="*/ 0 h 195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953492">
                <a:moveTo>
                  <a:pt x="0" y="0"/>
                </a:moveTo>
                <a:lnTo>
                  <a:pt x="2320312" y="0"/>
                </a:lnTo>
                <a:lnTo>
                  <a:pt x="2320312" y="1953492"/>
                </a:lnTo>
                <a:lnTo>
                  <a:pt x="0" y="19534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11200">
              <a:spcBef>
                <a:spcPct val="0"/>
              </a:spcBef>
              <a:spcAft>
                <a:spcPts val="600"/>
              </a:spcAft>
              <a:buNone/>
              <a:defRPr b="1"/>
            </a:pPr>
            <a:r>
              <a:rPr lang="en-US" b="0" kern="1200">
                <a:latin typeface="Segoe UI Light" panose="020B0502040204020203" pitchFamily="34" charset="0"/>
                <a:cs typeface="Segoe UI Light" panose="020B0502040204020203" pitchFamily="34" charset="0"/>
              </a:rPr>
              <a:t>To avoid this we propose a technique such as Approximate Nearest Neighbor (ANN)</a:t>
            </a:r>
          </a:p>
        </p:txBody>
      </p:sp>
      <p:sp>
        <p:nvSpPr>
          <p:cNvPr id="13" name="Freeform: Shape 12">
            <a:extLst>
              <a:ext uri="{FF2B5EF4-FFF2-40B4-BE49-F238E27FC236}">
                <a16:creationId xmlns:a16="http://schemas.microsoft.com/office/drawing/2014/main" id="{90229612-7602-48E9-A3A6-E0D195D93FC3}"/>
              </a:ext>
            </a:extLst>
          </p:cNvPr>
          <p:cNvSpPr/>
          <p:nvPr/>
        </p:nvSpPr>
        <p:spPr>
          <a:xfrm>
            <a:off x="3572660" y="3976907"/>
            <a:ext cx="2142092" cy="2001861"/>
          </a:xfrm>
          <a:custGeom>
            <a:avLst/>
            <a:gdLst>
              <a:gd name="connsiteX0" fmla="*/ 0 w 2320312"/>
              <a:gd name="connsiteY0" fmla="*/ 0 h 1172360"/>
              <a:gd name="connsiteX1" fmla="*/ 2320312 w 2320312"/>
              <a:gd name="connsiteY1" fmla="*/ 0 h 1172360"/>
              <a:gd name="connsiteX2" fmla="*/ 2320312 w 2320312"/>
              <a:gd name="connsiteY2" fmla="*/ 1172360 h 1172360"/>
              <a:gd name="connsiteX3" fmla="*/ 0 w 2320312"/>
              <a:gd name="connsiteY3" fmla="*/ 1172360 h 1172360"/>
              <a:gd name="connsiteX4" fmla="*/ 0 w 2320312"/>
              <a:gd name="connsiteY4" fmla="*/ 0 h 117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172360">
                <a:moveTo>
                  <a:pt x="0" y="0"/>
                </a:moveTo>
                <a:lnTo>
                  <a:pt x="2320312" y="0"/>
                </a:lnTo>
                <a:lnTo>
                  <a:pt x="2320312" y="1172360"/>
                </a:lnTo>
                <a:lnTo>
                  <a:pt x="0" y="11723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71450" lvl="0" indent="-171450" algn="l" defTabSz="533400">
              <a:spcBef>
                <a:spcPct val="0"/>
              </a:spcBef>
              <a:spcAft>
                <a:spcPts val="1200"/>
              </a:spcAft>
              <a:buFont typeface="Arial" panose="020B0604020202020204" pitchFamily="34" charset="0"/>
              <a:buChar char="•"/>
            </a:pPr>
            <a:r>
              <a:rPr lang="en-US" sz="1200" b="0" kern="1200">
                <a:latin typeface="Segoe UI" panose="020B0502040204020203" pitchFamily="34" charset="0"/>
                <a:cs typeface="Segoe UI" panose="020B0502040204020203" pitchFamily="34" charset="0"/>
              </a:rPr>
              <a:t>ANN’s are techniques that don’t always compare all pairs to compare similar records.</a:t>
            </a:r>
          </a:p>
          <a:p>
            <a:pPr marL="171450" lvl="0" indent="-171450" algn="l" defTabSz="533400">
              <a:spcBef>
                <a:spcPct val="0"/>
              </a:spcBef>
              <a:spcAft>
                <a:spcPts val="1200"/>
              </a:spcAft>
              <a:buFont typeface="Arial" panose="020B0604020202020204" pitchFamily="34" charset="0"/>
              <a:buChar char="•"/>
            </a:pPr>
            <a:r>
              <a:rPr lang="en-US" sz="1200" b="0" kern="1200">
                <a:latin typeface="Segoe UI" panose="020B0502040204020203" pitchFamily="34" charset="0"/>
                <a:cs typeface="Segoe UI" panose="020B0502040204020203" pitchFamily="34" charset="0"/>
              </a:rPr>
              <a:t>They have an efficient way making lesser number of smart comparisons</a:t>
            </a:r>
          </a:p>
        </p:txBody>
      </p:sp>
      <p:sp>
        <p:nvSpPr>
          <p:cNvPr id="15" name="Rectangle 14" descr="Playbook">
            <a:extLst>
              <a:ext uri="{FF2B5EF4-FFF2-40B4-BE49-F238E27FC236}">
                <a16:creationId xmlns:a16="http://schemas.microsoft.com/office/drawing/2014/main" id="{788B5E44-F5F1-41CA-860A-BC569A48D3FC}"/>
              </a:ext>
            </a:extLst>
          </p:cNvPr>
          <p:cNvSpPr/>
          <p:nvPr/>
        </p:nvSpPr>
        <p:spPr>
          <a:xfrm>
            <a:off x="6299027" y="1371107"/>
            <a:ext cx="812109" cy="81210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DC98E410-A4C6-4825-A687-4559E9DFEDEA}"/>
              </a:ext>
            </a:extLst>
          </p:cNvPr>
          <p:cNvSpPr/>
          <p:nvPr/>
        </p:nvSpPr>
        <p:spPr>
          <a:xfrm>
            <a:off x="6299027" y="2433711"/>
            <a:ext cx="2320312" cy="2570490"/>
          </a:xfrm>
          <a:custGeom>
            <a:avLst/>
            <a:gdLst>
              <a:gd name="connsiteX0" fmla="*/ 0 w 2320312"/>
              <a:gd name="connsiteY0" fmla="*/ 0 h 1953492"/>
              <a:gd name="connsiteX1" fmla="*/ 2320312 w 2320312"/>
              <a:gd name="connsiteY1" fmla="*/ 0 h 1953492"/>
              <a:gd name="connsiteX2" fmla="*/ 2320312 w 2320312"/>
              <a:gd name="connsiteY2" fmla="*/ 1953492 h 1953492"/>
              <a:gd name="connsiteX3" fmla="*/ 0 w 2320312"/>
              <a:gd name="connsiteY3" fmla="*/ 1953492 h 1953492"/>
              <a:gd name="connsiteX4" fmla="*/ 0 w 2320312"/>
              <a:gd name="connsiteY4" fmla="*/ 0 h 195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953492">
                <a:moveTo>
                  <a:pt x="0" y="0"/>
                </a:moveTo>
                <a:lnTo>
                  <a:pt x="2320312" y="0"/>
                </a:lnTo>
                <a:lnTo>
                  <a:pt x="2320312" y="1953492"/>
                </a:lnTo>
                <a:lnTo>
                  <a:pt x="0" y="19534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11200">
              <a:spcBef>
                <a:spcPct val="0"/>
              </a:spcBef>
              <a:spcAft>
                <a:spcPts val="600"/>
              </a:spcAft>
              <a:buNone/>
              <a:defRPr b="1"/>
            </a:pPr>
            <a:r>
              <a:rPr lang="en-US" b="0" kern="1200">
                <a:latin typeface="Segoe UI Light" panose="020B0502040204020203" pitchFamily="34" charset="0"/>
                <a:cs typeface="Segoe UI Light" panose="020B0502040204020203" pitchFamily="34" charset="0"/>
              </a:rPr>
              <a:t>This technique is an improvement on the Approach-1</a:t>
            </a:r>
          </a:p>
        </p:txBody>
      </p:sp>
      <p:sp>
        <p:nvSpPr>
          <p:cNvPr id="17" name="Rectangle 16">
            <a:extLst>
              <a:ext uri="{FF2B5EF4-FFF2-40B4-BE49-F238E27FC236}">
                <a16:creationId xmlns:a16="http://schemas.microsoft.com/office/drawing/2014/main" id="{02D58EBB-FA5F-46B6-AAD6-7AA714567821}"/>
              </a:ext>
            </a:extLst>
          </p:cNvPr>
          <p:cNvSpPr/>
          <p:nvPr/>
        </p:nvSpPr>
        <p:spPr>
          <a:xfrm>
            <a:off x="6299027" y="5088256"/>
            <a:ext cx="2320312" cy="117236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descr="Irritant">
            <a:extLst>
              <a:ext uri="{FF2B5EF4-FFF2-40B4-BE49-F238E27FC236}">
                <a16:creationId xmlns:a16="http://schemas.microsoft.com/office/drawing/2014/main" id="{EE9F6646-1A5B-421D-BF55-FD1BA6929AE9}"/>
              </a:ext>
            </a:extLst>
          </p:cNvPr>
          <p:cNvSpPr/>
          <p:nvPr/>
        </p:nvSpPr>
        <p:spPr>
          <a:xfrm>
            <a:off x="9025394" y="1371107"/>
            <a:ext cx="812109" cy="81210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EEB9EE55-9D20-4D50-802D-8E6214F25286}"/>
              </a:ext>
            </a:extLst>
          </p:cNvPr>
          <p:cNvSpPr/>
          <p:nvPr/>
        </p:nvSpPr>
        <p:spPr>
          <a:xfrm>
            <a:off x="9025394" y="2433711"/>
            <a:ext cx="2320312" cy="2570490"/>
          </a:xfrm>
          <a:custGeom>
            <a:avLst/>
            <a:gdLst>
              <a:gd name="connsiteX0" fmla="*/ 0 w 2320312"/>
              <a:gd name="connsiteY0" fmla="*/ 0 h 1953492"/>
              <a:gd name="connsiteX1" fmla="*/ 2320312 w 2320312"/>
              <a:gd name="connsiteY1" fmla="*/ 0 h 1953492"/>
              <a:gd name="connsiteX2" fmla="*/ 2320312 w 2320312"/>
              <a:gd name="connsiteY2" fmla="*/ 1953492 h 1953492"/>
              <a:gd name="connsiteX3" fmla="*/ 0 w 2320312"/>
              <a:gd name="connsiteY3" fmla="*/ 1953492 h 1953492"/>
              <a:gd name="connsiteX4" fmla="*/ 0 w 2320312"/>
              <a:gd name="connsiteY4" fmla="*/ 0 h 1953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953492">
                <a:moveTo>
                  <a:pt x="0" y="0"/>
                </a:moveTo>
                <a:lnTo>
                  <a:pt x="2320312" y="0"/>
                </a:lnTo>
                <a:lnTo>
                  <a:pt x="2320312" y="1953492"/>
                </a:lnTo>
                <a:lnTo>
                  <a:pt x="0" y="195349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711200">
              <a:spcBef>
                <a:spcPct val="0"/>
              </a:spcBef>
              <a:spcAft>
                <a:spcPts val="600"/>
              </a:spcAft>
              <a:buNone/>
              <a:defRPr b="1"/>
            </a:pPr>
            <a:r>
              <a:rPr lang="en-US" b="0" kern="1200">
                <a:latin typeface="Segoe UI Light" panose="020B0502040204020203" pitchFamily="34" charset="0"/>
                <a:cs typeface="Segoe UI Light" panose="020B0502040204020203" pitchFamily="34" charset="0"/>
              </a:rPr>
              <a:t>The typical techniques used here will be </a:t>
            </a:r>
          </a:p>
        </p:txBody>
      </p:sp>
      <p:sp>
        <p:nvSpPr>
          <p:cNvPr id="20" name="Freeform: Shape 19">
            <a:extLst>
              <a:ext uri="{FF2B5EF4-FFF2-40B4-BE49-F238E27FC236}">
                <a16:creationId xmlns:a16="http://schemas.microsoft.com/office/drawing/2014/main" id="{1FB0A129-C36A-461F-8930-28166AA13ED4}"/>
              </a:ext>
            </a:extLst>
          </p:cNvPr>
          <p:cNvSpPr/>
          <p:nvPr/>
        </p:nvSpPr>
        <p:spPr>
          <a:xfrm>
            <a:off x="9025394" y="3479383"/>
            <a:ext cx="2320312" cy="1172360"/>
          </a:xfrm>
          <a:custGeom>
            <a:avLst/>
            <a:gdLst>
              <a:gd name="connsiteX0" fmla="*/ 0 w 2320312"/>
              <a:gd name="connsiteY0" fmla="*/ 0 h 1172360"/>
              <a:gd name="connsiteX1" fmla="*/ 2320312 w 2320312"/>
              <a:gd name="connsiteY1" fmla="*/ 0 h 1172360"/>
              <a:gd name="connsiteX2" fmla="*/ 2320312 w 2320312"/>
              <a:gd name="connsiteY2" fmla="*/ 1172360 h 1172360"/>
              <a:gd name="connsiteX3" fmla="*/ 0 w 2320312"/>
              <a:gd name="connsiteY3" fmla="*/ 1172360 h 1172360"/>
              <a:gd name="connsiteX4" fmla="*/ 0 w 2320312"/>
              <a:gd name="connsiteY4" fmla="*/ 0 h 1172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0312" h="1172360">
                <a:moveTo>
                  <a:pt x="0" y="0"/>
                </a:moveTo>
                <a:lnTo>
                  <a:pt x="2320312" y="0"/>
                </a:lnTo>
                <a:lnTo>
                  <a:pt x="2320312" y="1172360"/>
                </a:lnTo>
                <a:lnTo>
                  <a:pt x="0" y="11723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533400">
              <a:spcBef>
                <a:spcPct val="0"/>
              </a:spcBef>
              <a:spcAft>
                <a:spcPts val="1200"/>
              </a:spcAft>
              <a:buNone/>
            </a:pPr>
            <a:r>
              <a:rPr lang="en-US" sz="1200" b="0" kern="1200">
                <a:latin typeface="Segoe UI" panose="020B0502040204020203" pitchFamily="34" charset="0"/>
                <a:cs typeface="Segoe UI" panose="020B0502040204020203" pitchFamily="34" charset="0"/>
              </a:rPr>
              <a:t>Locality Sensitive Hashing</a:t>
            </a:r>
          </a:p>
          <a:p>
            <a:pPr marL="0" lvl="0" indent="0" algn="l" defTabSz="533400">
              <a:spcBef>
                <a:spcPct val="0"/>
              </a:spcBef>
              <a:spcAft>
                <a:spcPts val="1200"/>
              </a:spcAft>
              <a:buNone/>
            </a:pPr>
            <a:r>
              <a:rPr lang="en-US" sz="1200">
                <a:latin typeface="Segoe UI" panose="020B0502040204020203" pitchFamily="34" charset="0"/>
                <a:cs typeface="Segoe UI" panose="020B0502040204020203" pitchFamily="34" charset="0"/>
              </a:rPr>
              <a:t>Dimension Independent Matrix Squares using </a:t>
            </a:r>
            <a:r>
              <a:rPr lang="en-US" sz="1200" err="1">
                <a:latin typeface="Segoe UI" panose="020B0502040204020203" pitchFamily="34" charset="0"/>
                <a:cs typeface="Segoe UI" panose="020B0502040204020203" pitchFamily="34" charset="0"/>
              </a:rPr>
              <a:t>Mapreduce</a:t>
            </a:r>
            <a:r>
              <a:rPr lang="en-US" sz="1200">
                <a:latin typeface="Segoe UI" panose="020B0502040204020203" pitchFamily="34" charset="0"/>
                <a:cs typeface="Segoe UI" panose="020B0502040204020203" pitchFamily="34" charset="0"/>
              </a:rPr>
              <a:t> (DIMUSM)</a:t>
            </a:r>
          </a:p>
        </p:txBody>
      </p:sp>
      <p:sp>
        <p:nvSpPr>
          <p:cNvPr id="21" name="Title 1">
            <a:extLst>
              <a:ext uri="{FF2B5EF4-FFF2-40B4-BE49-F238E27FC236}">
                <a16:creationId xmlns:a16="http://schemas.microsoft.com/office/drawing/2014/main" id="{907A1F8E-CCC4-4CA2-9DDF-3DCE4E5CEB57}"/>
              </a:ext>
            </a:extLst>
          </p:cNvPr>
          <p:cNvSpPr txBox="1">
            <a:spLocks/>
          </p:cNvSpPr>
          <p:nvPr/>
        </p:nvSpPr>
        <p:spPr>
          <a:xfrm>
            <a:off x="493486" y="245063"/>
            <a:ext cx="10000343" cy="7100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070C0"/>
                </a:solidFill>
                <a:latin typeface="Segoe UI Semibold" panose="020B0702040204020203" pitchFamily="34" charset="0"/>
                <a:ea typeface="+mj-ea"/>
                <a:cs typeface="Segoe UI Semibold" panose="020B0702040204020203" pitchFamily="34" charset="0"/>
              </a:defRPr>
            </a:lvl1pPr>
          </a:lstStyle>
          <a:p>
            <a:r>
              <a:rPr lang="en-US" b="1"/>
              <a:t>Nearest Neighbor Approach</a:t>
            </a:r>
          </a:p>
        </p:txBody>
      </p:sp>
      <p:cxnSp>
        <p:nvCxnSpPr>
          <p:cNvPr id="23" name="Straight Connector 22">
            <a:extLst>
              <a:ext uri="{FF2B5EF4-FFF2-40B4-BE49-F238E27FC236}">
                <a16:creationId xmlns:a16="http://schemas.microsoft.com/office/drawing/2014/main" id="{1BDC82CE-D247-4FEC-8558-A26B801B661C}"/>
              </a:ext>
            </a:extLst>
          </p:cNvPr>
          <p:cNvCxnSpPr/>
          <p:nvPr/>
        </p:nvCxnSpPr>
        <p:spPr>
          <a:xfrm>
            <a:off x="3222876" y="1642403"/>
            <a:ext cx="0" cy="40514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E2F7007-9007-4A4C-8696-6087E85A131D}"/>
              </a:ext>
            </a:extLst>
          </p:cNvPr>
          <p:cNvCxnSpPr/>
          <p:nvPr/>
        </p:nvCxnSpPr>
        <p:spPr>
          <a:xfrm>
            <a:off x="6008279" y="1642403"/>
            <a:ext cx="0" cy="40514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0A41DC-3F2E-4DDD-A359-8C989C9E3DFF}"/>
              </a:ext>
            </a:extLst>
          </p:cNvPr>
          <p:cNvCxnSpPr/>
          <p:nvPr/>
        </p:nvCxnSpPr>
        <p:spPr>
          <a:xfrm>
            <a:off x="8653006" y="1642403"/>
            <a:ext cx="0" cy="405149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0380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room&#10;&#10;Description automatically generated">
            <a:extLst>
              <a:ext uri="{FF2B5EF4-FFF2-40B4-BE49-F238E27FC236}">
                <a16:creationId xmlns:a16="http://schemas.microsoft.com/office/drawing/2014/main" id="{8E75F295-BED3-4CFF-9AFB-DE691E1174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068" b="9663"/>
          <a:stretch/>
        </p:blipFill>
        <p:spPr>
          <a:xfrm>
            <a:off x="20" y="1"/>
            <a:ext cx="12191980" cy="6857999"/>
          </a:xfrm>
          <a:prstGeom prst="rect">
            <a:avLst/>
          </a:prstGeom>
        </p:spPr>
      </p:pic>
      <p:sp>
        <p:nvSpPr>
          <p:cNvPr id="4" name="Title 3">
            <a:extLst>
              <a:ext uri="{FF2B5EF4-FFF2-40B4-BE49-F238E27FC236}">
                <a16:creationId xmlns:a16="http://schemas.microsoft.com/office/drawing/2014/main" id="{8ABE7124-F8B2-43C3-8524-02AFCDDBA842}"/>
              </a:ext>
            </a:extLst>
          </p:cNvPr>
          <p:cNvSpPr>
            <a:spLocks noGrp="1"/>
          </p:cNvSpPr>
          <p:nvPr>
            <p:ph type="title"/>
          </p:nvPr>
        </p:nvSpPr>
        <p:spPr>
          <a:xfrm>
            <a:off x="1524000" y="2902856"/>
            <a:ext cx="9144000" cy="1120023"/>
          </a:xfrm>
        </p:spPr>
        <p:txBody>
          <a:bodyPr vert="horz" lIns="91440" tIns="45720" rIns="91440" bIns="45720" rtlCol="0" anchor="b">
            <a:normAutofit/>
          </a:bodyPr>
          <a:lstStyle/>
          <a:p>
            <a:pPr algn="ctr"/>
            <a:r>
              <a:rPr lang="en-US">
                <a:solidFill>
                  <a:srgbClr val="FFFFFF"/>
                </a:solidFill>
                <a:latin typeface="Segoe UI Semibold" panose="020B0702040204020203" pitchFamily="34" charset="0"/>
                <a:cs typeface="Segoe UI Semibold" panose="020B0702040204020203" pitchFamily="34" charset="0"/>
              </a:rPr>
              <a:t>Backup</a:t>
            </a:r>
          </a:p>
        </p:txBody>
      </p:sp>
      <p:sp>
        <p:nvSpPr>
          <p:cNvPr id="2" name="Rectangle 1">
            <a:extLst>
              <a:ext uri="{FF2B5EF4-FFF2-40B4-BE49-F238E27FC236}">
                <a16:creationId xmlns:a16="http://schemas.microsoft.com/office/drawing/2014/main" id="{E08D50E9-8D26-4E2B-A5A0-394C5E2BEA24}"/>
              </a:ext>
            </a:extLst>
          </p:cNvPr>
          <p:cNvSpPr/>
          <p:nvPr/>
        </p:nvSpPr>
        <p:spPr>
          <a:xfrm>
            <a:off x="0" y="4115863"/>
            <a:ext cx="12191980" cy="514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D416CCF-FF41-4CE7-A690-4B11B1CFE19E}"/>
              </a:ext>
            </a:extLst>
          </p:cNvPr>
          <p:cNvSpPr>
            <a:spLocks noGrp="1"/>
          </p:cNvSpPr>
          <p:nvPr>
            <p:ph type="body" idx="1"/>
          </p:nvPr>
        </p:nvSpPr>
        <p:spPr>
          <a:xfrm>
            <a:off x="126609" y="4117201"/>
            <a:ext cx="11943471" cy="514196"/>
          </a:xfrm>
        </p:spPr>
        <p:txBody>
          <a:bodyPr vert="horz" lIns="91440" tIns="45720" rIns="91440" bIns="45720" rtlCol="0" anchor="ctr">
            <a:normAutofit/>
          </a:bodyPr>
          <a:lstStyle/>
          <a:p>
            <a:pPr algn="ctr"/>
            <a:r>
              <a:rPr lang="en-US" err="1">
                <a:solidFill>
                  <a:srgbClr val="FFFFFF"/>
                </a:solidFill>
                <a:latin typeface="Segoe UI Light" panose="020B0502040204020203" pitchFamily="34" charset="0"/>
                <a:cs typeface="Segoe UI Light" panose="020B0502040204020203" pitchFamily="34" charset="0"/>
              </a:rPr>
              <a:t>xxxxxxx</a:t>
            </a:r>
            <a:endParaRPr lang="en-US">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381811"/>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6009774-9717-4F07-B6AF-F5B5FCE30069}"/>
              </a:ext>
            </a:extLst>
          </p:cNvPr>
          <p:cNvSpPr/>
          <p:nvPr/>
        </p:nvSpPr>
        <p:spPr>
          <a:xfrm>
            <a:off x="365760" y="1186838"/>
            <a:ext cx="10940869" cy="707886"/>
          </a:xfrm>
          <a:prstGeom prst="rect">
            <a:avLst/>
          </a:prstGeom>
          <a:solidFill>
            <a:srgbClr val="002060"/>
          </a:solidFill>
        </p:spPr>
        <p:txBody>
          <a:bodyPr wrap="square">
            <a:spAutoFit/>
          </a:bodyPr>
          <a:lstStyle/>
          <a:p>
            <a:r>
              <a:rPr lang="en-US" sz="2000">
                <a:solidFill>
                  <a:schemeClr val="bg1"/>
                </a:solidFill>
                <a:latin typeface="Segoe UI Light" panose="020B0502040204020203" pitchFamily="34" charset="0"/>
                <a:cs typeface="Segoe UI Light" panose="020B0502040204020203" pitchFamily="34" charset="0"/>
              </a:rPr>
              <a:t>The </a:t>
            </a:r>
            <a:r>
              <a:rPr lang="en-US" sz="2000" b="1">
                <a:solidFill>
                  <a:schemeClr val="bg1"/>
                </a:solidFill>
                <a:latin typeface="Segoe UI Semibold" panose="020B0702040204020203" pitchFamily="34" charset="0"/>
                <a:cs typeface="Segoe UI Semibold" panose="020B0702040204020203" pitchFamily="34" charset="0"/>
              </a:rPr>
              <a:t>Fingerprinting </a:t>
            </a:r>
            <a:r>
              <a:rPr lang="en-US" sz="2000">
                <a:solidFill>
                  <a:schemeClr val="bg1"/>
                </a:solidFill>
                <a:latin typeface="Segoe UI Light" panose="020B0502040204020203" pitchFamily="34" charset="0"/>
                <a:cs typeface="Segoe UI Light" panose="020B0502040204020203" pitchFamily="34" charset="0"/>
              </a:rPr>
              <a:t>method is fast and simple yet works relatively well in a variety of contexts and it's the least likely to produce false positives, which is why it is the default method.</a:t>
            </a:r>
            <a:endParaRPr lang="en-US" sz="1600">
              <a:solidFill>
                <a:schemeClr val="bg1"/>
              </a:solidFill>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6FF01445-C286-481F-8E99-87C862BB2372}"/>
              </a:ext>
            </a:extLst>
          </p:cNvPr>
          <p:cNvSpPr/>
          <p:nvPr/>
        </p:nvSpPr>
        <p:spPr>
          <a:xfrm>
            <a:off x="365760" y="2012920"/>
            <a:ext cx="4917440" cy="3831818"/>
          </a:xfrm>
          <a:prstGeom prst="rect">
            <a:avLst/>
          </a:prstGeom>
        </p:spPr>
        <p:txBody>
          <a:bodyPr wrap="square">
            <a:spAutoFit/>
          </a:bodyPr>
          <a:lstStyle/>
          <a:p>
            <a:pPr>
              <a:spcAft>
                <a:spcPts val="600"/>
              </a:spcAft>
            </a:pPr>
            <a:r>
              <a:rPr lang="en-US" sz="1600">
                <a:solidFill>
                  <a:srgbClr val="0070C0"/>
                </a:solidFill>
                <a:latin typeface="Segoe UI Semibold" panose="020B0702040204020203" pitchFamily="34" charset="0"/>
                <a:cs typeface="Segoe UI Semibold" panose="020B0702040204020203" pitchFamily="34" charset="0"/>
              </a:rPr>
              <a:t>The process that generates the key from a string value is the following (note that the order of these operations is significant):</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remove leading and trailing whitespace</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change all characters to their lowercase representation</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remove all punctuation and control characters</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normalize extended western characters to their ASCII representation (for example "</a:t>
            </a:r>
            <a:r>
              <a:rPr lang="en-US" sz="1600" err="1">
                <a:latin typeface="Segoe UI Light" panose="020B0502040204020203" pitchFamily="34" charset="0"/>
                <a:cs typeface="Segoe UI Light" panose="020B0502040204020203" pitchFamily="34" charset="0"/>
              </a:rPr>
              <a:t>gödel</a:t>
            </a:r>
            <a:r>
              <a:rPr lang="en-US" sz="1600">
                <a:latin typeface="Segoe UI Light" panose="020B0502040204020203" pitchFamily="34" charset="0"/>
                <a:cs typeface="Segoe UI Light" panose="020B0502040204020203" pitchFamily="34" charset="0"/>
              </a:rPr>
              <a:t>" → "</a:t>
            </a:r>
            <a:r>
              <a:rPr lang="en-US" sz="1600" err="1">
                <a:latin typeface="Segoe UI Light" panose="020B0502040204020203" pitchFamily="34" charset="0"/>
                <a:cs typeface="Segoe UI Light" panose="020B0502040204020203" pitchFamily="34" charset="0"/>
              </a:rPr>
              <a:t>godel</a:t>
            </a:r>
            <a:r>
              <a:rPr lang="en-US" sz="1600">
                <a:latin typeface="Segoe UI Light" panose="020B0502040204020203" pitchFamily="34" charset="0"/>
                <a:cs typeface="Segoe UI Light" panose="020B0502040204020203" pitchFamily="34" charset="0"/>
              </a:rPr>
              <a:t>")</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split the string into whitespace-separated tokens</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sort the tokens and remove duplicates</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join the tokens back together</a:t>
            </a:r>
          </a:p>
        </p:txBody>
      </p:sp>
      <p:sp>
        <p:nvSpPr>
          <p:cNvPr id="4" name="Rectangle 3">
            <a:extLst>
              <a:ext uri="{FF2B5EF4-FFF2-40B4-BE49-F238E27FC236}">
                <a16:creationId xmlns:a16="http://schemas.microsoft.com/office/drawing/2014/main" id="{06C9C31A-DBDD-4118-A343-D2243D58788C}"/>
              </a:ext>
            </a:extLst>
          </p:cNvPr>
          <p:cNvSpPr/>
          <p:nvPr/>
        </p:nvSpPr>
        <p:spPr>
          <a:xfrm>
            <a:off x="5428344" y="2012920"/>
            <a:ext cx="6560456" cy="4508927"/>
          </a:xfrm>
          <a:prstGeom prst="rect">
            <a:avLst/>
          </a:prstGeom>
        </p:spPr>
        <p:txBody>
          <a:bodyPr wrap="square">
            <a:spAutoFit/>
          </a:bodyPr>
          <a:lstStyle/>
          <a:p>
            <a:pPr>
              <a:spcAft>
                <a:spcPts val="600"/>
              </a:spcAft>
            </a:pPr>
            <a:r>
              <a:rPr lang="en-US" sz="1600">
                <a:solidFill>
                  <a:srgbClr val="0070C0"/>
                </a:solidFill>
                <a:latin typeface="Segoe UI Semibold" panose="020B0702040204020203" pitchFamily="34" charset="0"/>
                <a:cs typeface="Segoe UI Semibold" panose="020B0702040204020203" pitchFamily="34" charset="0"/>
              </a:rPr>
              <a:t>There are several factors that play a role in this fingerprint:</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because whitespace is normalized, characters are lowercased, and punctuation is removed, those parts don't play a differentiation role in the fingerprint. Because these attributes of the string are the least significant in terms of meaning differentiation, these turn out to be the most varying parts of the strings and removing them has a substantial benefit in emerging clusters.</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because the string parts are sorted, the given order of tokens doesn't matter (so "Cruise, Tom" and "Tom Cruise" both end up with a fingerprint "cruise tom" and therefore end up in the same cluster)</a:t>
            </a:r>
          </a:p>
          <a:p>
            <a:pPr marL="285750" indent="-285750">
              <a:spcAft>
                <a:spcPts val="600"/>
              </a:spcAft>
              <a:buFont typeface="Wingdings" panose="05000000000000000000" pitchFamily="2" charset="2"/>
              <a:buChar char="§"/>
            </a:pPr>
            <a:r>
              <a:rPr lang="en-US" sz="1600">
                <a:latin typeface="Segoe UI Light" panose="020B0502040204020203" pitchFamily="34" charset="0"/>
                <a:cs typeface="Segoe UI Light" panose="020B0502040204020203" pitchFamily="34" charset="0"/>
              </a:rPr>
              <a:t>normalizing extended western characters plays the role of reproducing data entry mistakes performed when entering extended characters with an ASCII-only keyboard. Note that this procedure can also lead to false positives, for example "</a:t>
            </a:r>
            <a:r>
              <a:rPr lang="en-US" sz="1600" err="1">
                <a:latin typeface="Segoe UI Light" panose="020B0502040204020203" pitchFamily="34" charset="0"/>
                <a:cs typeface="Segoe UI Light" panose="020B0502040204020203" pitchFamily="34" charset="0"/>
              </a:rPr>
              <a:t>gödel</a:t>
            </a:r>
            <a:r>
              <a:rPr lang="en-US" sz="1600">
                <a:latin typeface="Segoe UI Light" panose="020B0502040204020203" pitchFamily="34" charset="0"/>
                <a:cs typeface="Segoe UI Light" panose="020B0502040204020203" pitchFamily="34" charset="0"/>
              </a:rPr>
              <a:t>" and "</a:t>
            </a:r>
            <a:r>
              <a:rPr lang="en-US" sz="1600" err="1">
                <a:latin typeface="Segoe UI Light" panose="020B0502040204020203" pitchFamily="34" charset="0"/>
                <a:cs typeface="Segoe UI Light" panose="020B0502040204020203" pitchFamily="34" charset="0"/>
              </a:rPr>
              <a:t>godél</a:t>
            </a:r>
            <a:r>
              <a:rPr lang="en-US" sz="1600">
                <a:latin typeface="Segoe UI Light" panose="020B0502040204020203" pitchFamily="34" charset="0"/>
                <a:cs typeface="Segoe UI Light" panose="020B0502040204020203" pitchFamily="34" charset="0"/>
              </a:rPr>
              <a:t>" would both end up with "</a:t>
            </a:r>
            <a:r>
              <a:rPr lang="en-US" sz="1600" err="1">
                <a:latin typeface="Segoe UI Light" panose="020B0502040204020203" pitchFamily="34" charset="0"/>
                <a:cs typeface="Segoe UI Light" panose="020B0502040204020203" pitchFamily="34" charset="0"/>
              </a:rPr>
              <a:t>godel</a:t>
            </a:r>
            <a:r>
              <a:rPr lang="en-US" sz="1600">
                <a:latin typeface="Segoe UI Light" panose="020B0502040204020203" pitchFamily="34" charset="0"/>
                <a:cs typeface="Segoe UI Light" panose="020B0502040204020203" pitchFamily="34" charset="0"/>
              </a:rPr>
              <a:t>" as their fingerprint but they're likely to be different names, so this might work less effectively for datasets where extended characters play substantial differentiation role.</a:t>
            </a:r>
          </a:p>
        </p:txBody>
      </p:sp>
      <p:cxnSp>
        <p:nvCxnSpPr>
          <p:cNvPr id="5" name="Straight Connector 4">
            <a:extLst>
              <a:ext uri="{FF2B5EF4-FFF2-40B4-BE49-F238E27FC236}">
                <a16:creationId xmlns:a16="http://schemas.microsoft.com/office/drawing/2014/main" id="{F85AB03B-778F-43F6-BBAF-7431FB89C6FF}"/>
              </a:ext>
            </a:extLst>
          </p:cNvPr>
          <p:cNvCxnSpPr/>
          <p:nvPr/>
        </p:nvCxnSpPr>
        <p:spPr>
          <a:xfrm>
            <a:off x="5239657" y="2133600"/>
            <a:ext cx="0" cy="438824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57BF311-8499-4367-9644-57C57D2744C4}"/>
              </a:ext>
            </a:extLst>
          </p:cNvPr>
          <p:cNvSpPr txBox="1">
            <a:spLocks/>
          </p:cNvSpPr>
          <p:nvPr/>
        </p:nvSpPr>
        <p:spPr>
          <a:xfrm>
            <a:off x="365760" y="245063"/>
            <a:ext cx="10128069" cy="7100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070C0"/>
                </a:solidFill>
                <a:latin typeface="Segoe UI Semibold" panose="020B0702040204020203" pitchFamily="34" charset="0"/>
                <a:ea typeface="+mj-ea"/>
                <a:cs typeface="Segoe UI Semibold" panose="020B0702040204020203" pitchFamily="34" charset="0"/>
              </a:defRPr>
            </a:lvl1pPr>
          </a:lstStyle>
          <a:p>
            <a:r>
              <a:rPr lang="en-US" b="1"/>
              <a:t>The Fingerprinting method </a:t>
            </a:r>
          </a:p>
        </p:txBody>
      </p:sp>
    </p:spTree>
    <p:extLst>
      <p:ext uri="{BB962C8B-B14F-4D97-AF65-F5344CB8AC3E}">
        <p14:creationId xmlns:p14="http://schemas.microsoft.com/office/powerpoint/2010/main" val="30388867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C5529B3-9B64-4D02-ACCE-4C42A5CC3307}"/>
              </a:ext>
            </a:extLst>
          </p:cNvPr>
          <p:cNvSpPr/>
          <p:nvPr/>
        </p:nvSpPr>
        <p:spPr>
          <a:xfrm>
            <a:off x="365761" y="1233714"/>
            <a:ext cx="6644639" cy="5319405"/>
          </a:xfrm>
          <a:prstGeom prst="rect">
            <a:avLst/>
          </a:prstGeom>
        </p:spPr>
        <p:txBody>
          <a:bodyPr wrap="square">
            <a:spAutoFit/>
          </a:bodyPr>
          <a:lstStyle/>
          <a:p>
            <a:pPr>
              <a:spcAft>
                <a:spcPts val="600"/>
              </a:spcAft>
            </a:pPr>
            <a:r>
              <a:rPr lang="en-US" sz="1400" b="1">
                <a:solidFill>
                  <a:srgbClr val="0070C0"/>
                </a:solidFill>
                <a:latin typeface="Segoe UI Semibold" panose="020B0702040204020203" pitchFamily="34" charset="0"/>
                <a:cs typeface="Segoe UI Semibold" panose="020B0702040204020203" pitchFamily="34" charset="0"/>
              </a:rPr>
              <a:t>N-Gram Fingerprint</a:t>
            </a:r>
          </a:p>
          <a:p>
            <a:pPr>
              <a:spcAft>
                <a:spcPts val="600"/>
              </a:spcAft>
            </a:pPr>
            <a:r>
              <a:rPr lang="en-US" sz="1400">
                <a:latin typeface="Segoe UI" panose="020B0502040204020203" pitchFamily="34" charset="0"/>
                <a:cs typeface="Segoe UI" panose="020B0502040204020203" pitchFamily="34" charset="0"/>
              </a:rPr>
              <a:t>The n-gram fingerprint method is like the fingerprint method described above but instead of using whitespace separated tokens, it uses n-grams, where the n (or the size in chars of the token) can be specified by the user.</a:t>
            </a:r>
          </a:p>
          <a:p>
            <a:pPr>
              <a:spcAft>
                <a:spcPts val="200"/>
              </a:spcAft>
            </a:pPr>
            <a:r>
              <a:rPr lang="en-US" sz="1400">
                <a:solidFill>
                  <a:srgbClr val="002060"/>
                </a:solidFill>
                <a:latin typeface="Segoe UI" panose="020B0502040204020203" pitchFamily="34" charset="0"/>
                <a:cs typeface="Segoe UI" panose="020B0502040204020203" pitchFamily="34" charset="0"/>
              </a:rPr>
              <a:t>Here is what it does (or check the code if you're curious about the details, again the order is significant):</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change all characters to their lowercase representation</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remove all punctuation, whitespace, and control characters</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obtain all the string n-grams</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sort the n-grams and remove duplicates</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join the sorted n-grams back together</a:t>
            </a:r>
          </a:p>
          <a:p>
            <a:pPr marL="285750" indent="-285750">
              <a:spcAft>
                <a:spcPts val="200"/>
              </a:spcAft>
              <a:buFont typeface="Wingdings" panose="05000000000000000000" pitchFamily="2" charset="2"/>
              <a:buChar char="§"/>
            </a:pPr>
            <a:r>
              <a:rPr lang="en-US" sz="1400">
                <a:latin typeface="Segoe UI" panose="020B0502040204020203" pitchFamily="34" charset="0"/>
                <a:cs typeface="Segoe UI" panose="020B0502040204020203" pitchFamily="34" charset="0"/>
              </a:rPr>
              <a:t>normalize extended western characters to their ASCII representation</a:t>
            </a:r>
          </a:p>
          <a:p>
            <a:pPr>
              <a:spcAft>
                <a:spcPts val="600"/>
              </a:spcAft>
            </a:pPr>
            <a:r>
              <a:rPr lang="en-US" sz="1400">
                <a:latin typeface="Segoe UI" panose="020B0502040204020203" pitchFamily="34" charset="0"/>
                <a:cs typeface="Segoe UI" panose="020B0502040204020203" pitchFamily="34" charset="0"/>
              </a:rPr>
              <a:t>So, for example, the 2-gram fingerprint of "Paris" is "</a:t>
            </a:r>
            <a:r>
              <a:rPr lang="en-US" sz="1400" err="1">
                <a:latin typeface="Segoe UI" panose="020B0502040204020203" pitchFamily="34" charset="0"/>
                <a:cs typeface="Segoe UI" panose="020B0502040204020203" pitchFamily="34" charset="0"/>
              </a:rPr>
              <a:t>arispari</a:t>
            </a:r>
            <a:r>
              <a:rPr lang="en-US" sz="1400">
                <a:latin typeface="Segoe UI" panose="020B0502040204020203" pitchFamily="34" charset="0"/>
                <a:cs typeface="Segoe UI" panose="020B0502040204020203" pitchFamily="34" charset="0"/>
              </a:rPr>
              <a:t>" and the 1-gram fingerprint is "</a:t>
            </a:r>
            <a:r>
              <a:rPr lang="en-US" sz="1400" err="1">
                <a:latin typeface="Segoe UI" panose="020B0502040204020203" pitchFamily="34" charset="0"/>
                <a:cs typeface="Segoe UI" panose="020B0502040204020203" pitchFamily="34" charset="0"/>
              </a:rPr>
              <a:t>aiprs</a:t>
            </a:r>
            <a:r>
              <a:rPr lang="en-US" sz="1400">
                <a:latin typeface="Segoe UI" panose="020B0502040204020203" pitchFamily="34" charset="0"/>
                <a:cs typeface="Segoe UI" panose="020B0502040204020203" pitchFamily="34" charset="0"/>
              </a:rPr>
              <a:t>".</a:t>
            </a:r>
          </a:p>
          <a:p>
            <a:pPr>
              <a:spcAft>
                <a:spcPts val="600"/>
              </a:spcAft>
            </a:pPr>
            <a:r>
              <a:rPr lang="en-US" sz="1400">
                <a:latin typeface="Segoe UI" panose="020B0502040204020203" pitchFamily="34" charset="0"/>
                <a:cs typeface="Segoe UI" panose="020B0502040204020203" pitchFamily="34" charset="0"/>
              </a:rPr>
              <a:t>Why is this useful? In practice, using big values for n-grams doesn't yield any advantage over the previous fingerprint method, but using 2-grams and 1-grams, while yielding many false positives, can find clusters that the previous method didn't find even with strings that have small differences, with a very small performance price.</a:t>
            </a:r>
          </a:p>
          <a:p>
            <a:pPr>
              <a:spcAft>
                <a:spcPts val="600"/>
              </a:spcAft>
            </a:pPr>
            <a:r>
              <a:rPr lang="en-US" sz="1400">
                <a:latin typeface="Segoe UI" panose="020B0502040204020203" pitchFamily="34" charset="0"/>
                <a:cs typeface="Segoe UI" panose="020B0502040204020203" pitchFamily="34" charset="0"/>
              </a:rPr>
              <a:t>For example "Krzysztof", "</a:t>
            </a:r>
            <a:r>
              <a:rPr lang="en-US" sz="1400" err="1">
                <a:latin typeface="Segoe UI" panose="020B0502040204020203" pitchFamily="34" charset="0"/>
                <a:cs typeface="Segoe UI" panose="020B0502040204020203" pitchFamily="34" charset="0"/>
              </a:rPr>
              <a:t>Kryzysztof</a:t>
            </a:r>
            <a:r>
              <a:rPr lang="en-US" sz="1400">
                <a:latin typeface="Segoe UI" panose="020B0502040204020203" pitchFamily="34" charset="0"/>
                <a:cs typeface="Segoe UI" panose="020B0502040204020203" pitchFamily="34" charset="0"/>
              </a:rPr>
              <a:t>" and "</a:t>
            </a:r>
            <a:r>
              <a:rPr lang="en-US" sz="1400" err="1">
                <a:latin typeface="Segoe UI" panose="020B0502040204020203" pitchFamily="34" charset="0"/>
                <a:cs typeface="Segoe UI" panose="020B0502040204020203" pitchFamily="34" charset="0"/>
              </a:rPr>
              <a:t>Krzystof</a:t>
            </a:r>
            <a:r>
              <a:rPr lang="en-US" sz="1400">
                <a:latin typeface="Segoe UI" panose="020B0502040204020203" pitchFamily="34" charset="0"/>
                <a:cs typeface="Segoe UI" panose="020B0502040204020203" pitchFamily="34" charset="0"/>
              </a:rPr>
              <a:t>" have different lengths and different regular fingerprints but share the same 1-gram fingerprint because they use the same letters.</a:t>
            </a:r>
          </a:p>
        </p:txBody>
      </p:sp>
      <p:sp>
        <p:nvSpPr>
          <p:cNvPr id="8" name="Rectangle 7">
            <a:extLst>
              <a:ext uri="{FF2B5EF4-FFF2-40B4-BE49-F238E27FC236}">
                <a16:creationId xmlns:a16="http://schemas.microsoft.com/office/drawing/2014/main" id="{A7D42397-4E6C-4133-821D-BE8B5971E103}"/>
              </a:ext>
            </a:extLst>
          </p:cNvPr>
          <p:cNvSpPr/>
          <p:nvPr/>
        </p:nvSpPr>
        <p:spPr>
          <a:xfrm>
            <a:off x="7416799" y="5754657"/>
            <a:ext cx="4513944" cy="261610"/>
          </a:xfrm>
          <a:prstGeom prst="rect">
            <a:avLst/>
          </a:prstGeom>
        </p:spPr>
        <p:txBody>
          <a:bodyPr wrap="square">
            <a:spAutoFit/>
          </a:bodyPr>
          <a:lstStyle/>
          <a:p>
            <a:r>
              <a:rPr lang="en-US" sz="1100">
                <a:latin typeface="Segoe UI" panose="020B0502040204020203" pitchFamily="34" charset="0"/>
                <a:cs typeface="Segoe UI" panose="020B0502040204020203" pitchFamily="34" charset="0"/>
              </a:rPr>
              <a:t>https://github.com/OpenRefine/OpenRefine/wiki/Clustering-In-Depth</a:t>
            </a:r>
          </a:p>
        </p:txBody>
      </p:sp>
      <p:sp>
        <p:nvSpPr>
          <p:cNvPr id="4" name="Title 1">
            <a:extLst>
              <a:ext uri="{FF2B5EF4-FFF2-40B4-BE49-F238E27FC236}">
                <a16:creationId xmlns:a16="http://schemas.microsoft.com/office/drawing/2014/main" id="{DF9F560F-0CDE-4CFD-960F-F546CDD850EB}"/>
              </a:ext>
            </a:extLst>
          </p:cNvPr>
          <p:cNvSpPr txBox="1">
            <a:spLocks/>
          </p:cNvSpPr>
          <p:nvPr/>
        </p:nvSpPr>
        <p:spPr>
          <a:xfrm>
            <a:off x="365760" y="245064"/>
            <a:ext cx="9750697" cy="6983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rgbClr val="0070C0"/>
                </a:solidFill>
                <a:latin typeface="Segoe UI Semibold" panose="020B0702040204020203" pitchFamily="34" charset="0"/>
                <a:ea typeface="+mj-ea"/>
                <a:cs typeface="Segoe UI Semibold" panose="020B0702040204020203" pitchFamily="34" charset="0"/>
              </a:defRPr>
            </a:lvl1pPr>
          </a:lstStyle>
          <a:p>
            <a:r>
              <a:rPr lang="en-US" sz="3500" b="1"/>
              <a:t>N-Gram Fingerprint and Phonetic Fingerprint</a:t>
            </a:r>
          </a:p>
        </p:txBody>
      </p:sp>
      <p:sp>
        <p:nvSpPr>
          <p:cNvPr id="2" name="Rectangle 1">
            <a:extLst>
              <a:ext uri="{FF2B5EF4-FFF2-40B4-BE49-F238E27FC236}">
                <a16:creationId xmlns:a16="http://schemas.microsoft.com/office/drawing/2014/main" id="{195564AB-4903-4738-BC12-F032E01449D3}"/>
              </a:ext>
            </a:extLst>
          </p:cNvPr>
          <p:cNvSpPr/>
          <p:nvPr/>
        </p:nvSpPr>
        <p:spPr>
          <a:xfrm>
            <a:off x="7416799" y="1233714"/>
            <a:ext cx="4513944" cy="3693319"/>
          </a:xfrm>
          <a:prstGeom prst="rect">
            <a:avLst/>
          </a:prstGeom>
        </p:spPr>
        <p:txBody>
          <a:bodyPr wrap="square">
            <a:spAutoFit/>
          </a:bodyPr>
          <a:lstStyle/>
          <a:p>
            <a:pPr>
              <a:spcAft>
                <a:spcPts val="600"/>
              </a:spcAft>
            </a:pPr>
            <a:r>
              <a:rPr lang="en-US" sz="1400" b="1">
                <a:solidFill>
                  <a:srgbClr val="0070C0"/>
                </a:solidFill>
                <a:latin typeface="Segoe UI Semibold" panose="020B0702040204020203" pitchFamily="34" charset="0"/>
                <a:cs typeface="Segoe UI Semibold" panose="020B0702040204020203" pitchFamily="34" charset="0"/>
              </a:rPr>
              <a:t>Phonetic Fingerprint</a:t>
            </a:r>
          </a:p>
          <a:p>
            <a:pPr>
              <a:spcAft>
                <a:spcPts val="600"/>
              </a:spcAft>
            </a:pPr>
            <a:r>
              <a:rPr lang="en-US" sz="1400">
                <a:latin typeface="Segoe UI" panose="020B0502040204020203" pitchFamily="34" charset="0"/>
                <a:cs typeface="Segoe UI" panose="020B0502040204020203" pitchFamily="34" charset="0"/>
              </a:rPr>
              <a:t>A third keying method uses a phonetic fingerprinting (specifically, Metaphone3 method for English and the Cologne phonetic </a:t>
            </a:r>
            <a:r>
              <a:rPr lang="en-US" sz="1400" err="1">
                <a:latin typeface="Segoe UI" panose="020B0502040204020203" pitchFamily="34" charset="0"/>
                <a:cs typeface="Segoe UI" panose="020B0502040204020203" pitchFamily="34" charset="0"/>
              </a:rPr>
              <a:t>keyer</a:t>
            </a:r>
            <a:r>
              <a:rPr lang="en-US" sz="1400">
                <a:latin typeface="Segoe UI" panose="020B0502040204020203" pitchFamily="34" charset="0"/>
                <a:cs typeface="Segoe UI" panose="020B0502040204020203" pitchFamily="34" charset="0"/>
              </a:rPr>
              <a:t> for German), which is a way to transform tokens into the way they are pronounced. This is useful to spot errors that are due to people misunderstanding or not knowing the spelling of a word after only hearing it. The idea being that similar sounding words will end up sharing the same key and thus being binned in the same cluster.</a:t>
            </a:r>
          </a:p>
          <a:p>
            <a:pPr>
              <a:spcAft>
                <a:spcPts val="600"/>
              </a:spcAft>
            </a:pPr>
            <a:r>
              <a:rPr lang="en-US" sz="1400">
                <a:latin typeface="Segoe UI" panose="020B0502040204020203" pitchFamily="34" charset="0"/>
                <a:cs typeface="Segoe UI" panose="020B0502040204020203" pitchFamily="34" charset="0"/>
              </a:rPr>
              <a:t>For example, "Reuben </a:t>
            </a:r>
            <a:r>
              <a:rPr lang="en-US" sz="1400" err="1">
                <a:latin typeface="Segoe UI" panose="020B0502040204020203" pitchFamily="34" charset="0"/>
                <a:cs typeface="Segoe UI" panose="020B0502040204020203" pitchFamily="34" charset="0"/>
              </a:rPr>
              <a:t>Gevorkiantz</a:t>
            </a:r>
            <a:r>
              <a:rPr lang="en-US" sz="1400">
                <a:latin typeface="Segoe UI" panose="020B0502040204020203" pitchFamily="34" charset="0"/>
                <a:cs typeface="Segoe UI" panose="020B0502040204020203" pitchFamily="34" charset="0"/>
              </a:rPr>
              <a:t>" and "Ruben </a:t>
            </a:r>
            <a:r>
              <a:rPr lang="en-US" sz="1400" err="1">
                <a:latin typeface="Segoe UI" panose="020B0502040204020203" pitchFamily="34" charset="0"/>
                <a:cs typeface="Segoe UI" panose="020B0502040204020203" pitchFamily="34" charset="0"/>
              </a:rPr>
              <a:t>Gevorkyants</a:t>
            </a:r>
            <a:r>
              <a:rPr lang="en-US" sz="1400">
                <a:latin typeface="Segoe UI" panose="020B0502040204020203" pitchFamily="34" charset="0"/>
                <a:cs typeface="Segoe UI" panose="020B0502040204020203" pitchFamily="34" charset="0"/>
              </a:rPr>
              <a:t>" share the same phonetic fingerprint for English </a:t>
            </a:r>
            <a:r>
              <a:rPr lang="en-US" sz="1400" err="1">
                <a:latin typeface="Segoe UI" panose="020B0502040204020203" pitchFamily="34" charset="0"/>
                <a:cs typeface="Segoe UI" panose="020B0502040204020203" pitchFamily="34" charset="0"/>
              </a:rPr>
              <a:t>pronounciation</a:t>
            </a:r>
            <a:r>
              <a:rPr lang="en-US" sz="1400">
                <a:latin typeface="Segoe UI" panose="020B0502040204020203" pitchFamily="34" charset="0"/>
                <a:cs typeface="Segoe UI" panose="020B0502040204020203" pitchFamily="34" charset="0"/>
              </a:rPr>
              <a:t> but they have different fingerprints for both the regular and n-gram fingerprinting methods above, no matter the size of the n-gram.</a:t>
            </a:r>
          </a:p>
        </p:txBody>
      </p:sp>
    </p:spTree>
    <p:extLst>
      <p:ext uri="{BB962C8B-B14F-4D97-AF65-F5344CB8AC3E}">
        <p14:creationId xmlns:p14="http://schemas.microsoft.com/office/powerpoint/2010/main" val="11828680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A5A9F2D3-D4E2-48D3-8F01-D8F5658BD86E}"/>
              </a:ext>
            </a:extLst>
          </p:cNvPr>
          <p:cNvSpPr txBox="1">
            <a:spLocks/>
          </p:cNvSpPr>
          <p:nvPr/>
        </p:nvSpPr>
        <p:spPr>
          <a:xfrm>
            <a:off x="406264" y="199215"/>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Dankie</a:t>
            </a:r>
            <a:endParaRPr lang="en-US" sz="1144">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4" name="Title 5">
            <a:extLst>
              <a:ext uri="{FF2B5EF4-FFF2-40B4-BE49-F238E27FC236}">
                <a16:creationId xmlns:a16="http://schemas.microsoft.com/office/drawing/2014/main" id="{B759909B-1749-45A4-AF29-5ADFB8A5582E}"/>
              </a:ext>
            </a:extLst>
          </p:cNvPr>
          <p:cNvSpPr txBox="1">
            <a:spLocks/>
          </p:cNvSpPr>
          <p:nvPr/>
        </p:nvSpPr>
        <p:spPr>
          <a:xfrm>
            <a:off x="1937721" y="199215"/>
            <a:ext cx="1756179"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a:gradFill>
                  <a:gsLst>
                    <a:gs pos="0">
                      <a:srgbClr val="505050"/>
                    </a:gs>
                    <a:gs pos="74000">
                      <a:srgbClr val="505050"/>
                    </a:gs>
                  </a:gsLst>
                  <a:lin ang="5400000" scaled="1"/>
                </a:gradFill>
              </a:rPr>
              <a:t>Faleminderit</a:t>
            </a:r>
            <a:endParaRPr lang="en-US" sz="1335">
              <a:gradFill>
                <a:gsLst>
                  <a:gs pos="0">
                    <a:srgbClr val="505050"/>
                  </a:gs>
                  <a:gs pos="74000">
                    <a:srgbClr val="505050"/>
                  </a:gs>
                </a:gsLst>
                <a:lin ang="5400000" scaled="1"/>
              </a:gradFill>
            </a:endParaRPr>
          </a:p>
        </p:txBody>
      </p:sp>
      <p:sp>
        <p:nvSpPr>
          <p:cNvPr id="5" name="Title 5">
            <a:extLst>
              <a:ext uri="{FF2B5EF4-FFF2-40B4-BE49-F238E27FC236}">
                <a16:creationId xmlns:a16="http://schemas.microsoft.com/office/drawing/2014/main" id="{9AE463D7-6F14-4034-BE82-6F978A79B0F8}"/>
              </a:ext>
            </a:extLst>
          </p:cNvPr>
          <p:cNvSpPr txBox="1">
            <a:spLocks/>
          </p:cNvSpPr>
          <p:nvPr/>
        </p:nvSpPr>
        <p:spPr>
          <a:xfrm>
            <a:off x="4134148" y="199215"/>
            <a:ext cx="123670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rPr>
              <a:t>Shukran</a:t>
            </a:r>
            <a:endParaRPr lang="en-US" sz="1144">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endParaRPr>
          </a:p>
        </p:txBody>
      </p:sp>
      <p:sp>
        <p:nvSpPr>
          <p:cNvPr id="6" name="Title 5">
            <a:extLst>
              <a:ext uri="{FF2B5EF4-FFF2-40B4-BE49-F238E27FC236}">
                <a16:creationId xmlns:a16="http://schemas.microsoft.com/office/drawing/2014/main" id="{3BA2067A-7D73-40B3-B10B-CB454D705EEE}"/>
              </a:ext>
            </a:extLst>
          </p:cNvPr>
          <p:cNvSpPr txBox="1">
            <a:spLocks/>
          </p:cNvSpPr>
          <p:nvPr/>
        </p:nvSpPr>
        <p:spPr>
          <a:xfrm>
            <a:off x="5811101" y="199215"/>
            <a:ext cx="2400670"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rPr>
              <a:t>Chnorakaloutioun</a:t>
            </a:r>
            <a:endParaRPr lang="en-US" sz="1335">
              <a:gradFill>
                <a:gsLst>
                  <a:gs pos="0">
                    <a:srgbClr val="505050"/>
                  </a:gs>
                  <a:gs pos="74000">
                    <a:srgbClr val="505050"/>
                  </a:gs>
                </a:gsLst>
                <a:lin ang="5400000" scaled="1"/>
              </a:gradFill>
            </a:endParaRPr>
          </a:p>
        </p:txBody>
      </p:sp>
      <p:sp>
        <p:nvSpPr>
          <p:cNvPr id="7" name="Title 5">
            <a:extLst>
              <a:ext uri="{FF2B5EF4-FFF2-40B4-BE49-F238E27FC236}">
                <a16:creationId xmlns:a16="http://schemas.microsoft.com/office/drawing/2014/main" id="{E5DE2774-8071-4460-AD0B-ED65086949FB}"/>
              </a:ext>
            </a:extLst>
          </p:cNvPr>
          <p:cNvSpPr txBox="1">
            <a:spLocks/>
          </p:cNvSpPr>
          <p:nvPr/>
        </p:nvSpPr>
        <p:spPr>
          <a:xfrm>
            <a:off x="363503" y="1000953"/>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Děkuji</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8" name="Title 5">
            <a:extLst>
              <a:ext uri="{FF2B5EF4-FFF2-40B4-BE49-F238E27FC236}">
                <a16:creationId xmlns:a16="http://schemas.microsoft.com/office/drawing/2014/main" id="{1AF36660-F975-493B-A3C1-9FCCE0E8AF42}"/>
              </a:ext>
            </a:extLst>
          </p:cNvPr>
          <p:cNvSpPr txBox="1">
            <a:spLocks/>
          </p:cNvSpPr>
          <p:nvPr/>
        </p:nvSpPr>
        <p:spPr>
          <a:xfrm>
            <a:off x="1585678" y="1000953"/>
            <a:ext cx="691103"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Tak</a:t>
            </a:r>
            <a:r>
              <a:rPr lang="en-US" sz="2292">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 </a:t>
            </a:r>
            <a:endParaRPr lang="en-US" sz="1335">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9" name="Title 5">
            <a:extLst>
              <a:ext uri="{FF2B5EF4-FFF2-40B4-BE49-F238E27FC236}">
                <a16:creationId xmlns:a16="http://schemas.microsoft.com/office/drawing/2014/main" id="{CE842E58-F76E-453E-B317-3FFB6657ADBE}"/>
              </a:ext>
            </a:extLst>
          </p:cNvPr>
          <p:cNvSpPr txBox="1">
            <a:spLocks/>
          </p:cNvSpPr>
          <p:nvPr/>
        </p:nvSpPr>
        <p:spPr>
          <a:xfrm>
            <a:off x="2407743" y="1000953"/>
            <a:ext cx="123670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Dank u</a:t>
            </a:r>
            <a:endParaRPr lang="en-US" sz="1144">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10" name="Title 5">
            <a:extLst>
              <a:ext uri="{FF2B5EF4-FFF2-40B4-BE49-F238E27FC236}">
                <a16:creationId xmlns:a16="http://schemas.microsoft.com/office/drawing/2014/main" id="{8562AB08-09F2-46CD-BBDA-4700642BABC8}"/>
              </a:ext>
            </a:extLst>
          </p:cNvPr>
          <p:cNvSpPr txBox="1">
            <a:spLocks/>
          </p:cNvSpPr>
          <p:nvPr/>
        </p:nvSpPr>
        <p:spPr>
          <a:xfrm>
            <a:off x="3775411" y="1000953"/>
            <a:ext cx="98268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2050"/>
                    </a:gs>
                    <a:gs pos="74000">
                      <a:srgbClr val="002050"/>
                    </a:gs>
                  </a:gsLst>
                  <a:lin ang="5400000" scaled="1"/>
                </a:gradFill>
              </a:rPr>
              <a:t>Tänan</a:t>
            </a:r>
            <a:r>
              <a:rPr lang="en-US" sz="2292">
                <a:gradFill>
                  <a:gsLst>
                    <a:gs pos="0">
                      <a:srgbClr val="002050"/>
                    </a:gs>
                    <a:gs pos="74000">
                      <a:srgbClr val="002050"/>
                    </a:gs>
                  </a:gsLst>
                  <a:lin ang="5400000" scaled="1"/>
                </a:gradFill>
              </a:rPr>
              <a:t> </a:t>
            </a:r>
            <a:endParaRPr lang="en-US" sz="1335">
              <a:gradFill>
                <a:gsLst>
                  <a:gs pos="0">
                    <a:srgbClr val="002050"/>
                  </a:gs>
                  <a:gs pos="74000">
                    <a:srgbClr val="002050"/>
                  </a:gs>
                </a:gsLst>
                <a:lin ang="5400000" scaled="1"/>
              </a:gradFill>
            </a:endParaRPr>
          </a:p>
        </p:txBody>
      </p:sp>
      <p:sp>
        <p:nvSpPr>
          <p:cNvPr id="11" name="Title 5">
            <a:extLst>
              <a:ext uri="{FF2B5EF4-FFF2-40B4-BE49-F238E27FC236}">
                <a16:creationId xmlns:a16="http://schemas.microsoft.com/office/drawing/2014/main" id="{EDB43A01-3913-466C-B47D-AD0B0A26E525}"/>
              </a:ext>
            </a:extLst>
          </p:cNvPr>
          <p:cNvSpPr txBox="1">
            <a:spLocks/>
          </p:cNvSpPr>
          <p:nvPr/>
        </p:nvSpPr>
        <p:spPr>
          <a:xfrm>
            <a:off x="8652017" y="199215"/>
            <a:ext cx="103136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Hvala</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12" name="Title 5">
            <a:extLst>
              <a:ext uri="{FF2B5EF4-FFF2-40B4-BE49-F238E27FC236}">
                <a16:creationId xmlns:a16="http://schemas.microsoft.com/office/drawing/2014/main" id="{84E8342B-2382-4247-BA15-37FAB18F8A45}"/>
              </a:ext>
            </a:extLst>
          </p:cNvPr>
          <p:cNvSpPr txBox="1">
            <a:spLocks/>
          </p:cNvSpPr>
          <p:nvPr/>
        </p:nvSpPr>
        <p:spPr>
          <a:xfrm>
            <a:off x="10123627" y="199215"/>
            <a:ext cx="1600573"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72C6"/>
                    </a:gs>
                    <a:gs pos="100000">
                      <a:srgbClr val="0072C6"/>
                    </a:gs>
                  </a:gsLst>
                  <a:lin ang="5400000" scaled="1"/>
                </a:gradFill>
              </a:rPr>
              <a:t>Blagodaria</a:t>
            </a:r>
            <a:endParaRPr lang="en-US" sz="1335">
              <a:gradFill>
                <a:gsLst>
                  <a:gs pos="0">
                    <a:srgbClr val="0072C6"/>
                  </a:gs>
                  <a:gs pos="100000">
                    <a:srgbClr val="0072C6"/>
                  </a:gs>
                </a:gsLst>
                <a:lin ang="5400000" scaled="1"/>
              </a:gradFill>
            </a:endParaRPr>
          </a:p>
        </p:txBody>
      </p:sp>
      <p:sp>
        <p:nvSpPr>
          <p:cNvPr id="13" name="Title 5">
            <a:extLst>
              <a:ext uri="{FF2B5EF4-FFF2-40B4-BE49-F238E27FC236}">
                <a16:creationId xmlns:a16="http://schemas.microsoft.com/office/drawing/2014/main" id="{13CF890D-C447-482F-9B6E-8DA0FD60A111}"/>
              </a:ext>
            </a:extLst>
          </p:cNvPr>
          <p:cNvSpPr txBox="1">
            <a:spLocks/>
          </p:cNvSpPr>
          <p:nvPr/>
        </p:nvSpPr>
        <p:spPr>
          <a:xfrm>
            <a:off x="4889053" y="1000953"/>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Kiitos</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14" name="Title 5">
            <a:extLst>
              <a:ext uri="{FF2B5EF4-FFF2-40B4-BE49-F238E27FC236}">
                <a16:creationId xmlns:a16="http://schemas.microsoft.com/office/drawing/2014/main" id="{CEFC5F6E-63A0-4090-949B-05FB13923C2E}"/>
              </a:ext>
            </a:extLst>
          </p:cNvPr>
          <p:cNvSpPr txBox="1">
            <a:spLocks/>
          </p:cNvSpPr>
          <p:nvPr/>
        </p:nvSpPr>
        <p:spPr>
          <a:xfrm>
            <a:off x="6111226" y="1000953"/>
            <a:ext cx="95908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Merci </a:t>
            </a:r>
            <a:endParaRPr lang="en-US" sz="1335">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15" name="Title 5">
            <a:extLst>
              <a:ext uri="{FF2B5EF4-FFF2-40B4-BE49-F238E27FC236}">
                <a16:creationId xmlns:a16="http://schemas.microsoft.com/office/drawing/2014/main" id="{16FA9309-87B9-4149-B15F-11CA0377DE79}"/>
              </a:ext>
            </a:extLst>
          </p:cNvPr>
          <p:cNvSpPr txBox="1">
            <a:spLocks/>
          </p:cNvSpPr>
          <p:nvPr/>
        </p:nvSpPr>
        <p:spPr>
          <a:xfrm>
            <a:off x="7201270" y="1000953"/>
            <a:ext cx="123670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0072C6"/>
                    </a:gs>
                    <a:gs pos="100000">
                      <a:srgbClr val="0072C6"/>
                    </a:gs>
                  </a:gsLst>
                  <a:lin ang="5400000" scaled="1"/>
                </a:gradFill>
              </a:rPr>
              <a:t>Danke</a:t>
            </a:r>
            <a:endParaRPr lang="en-US" sz="1144">
              <a:gradFill>
                <a:gsLst>
                  <a:gs pos="0">
                    <a:srgbClr val="0072C6"/>
                  </a:gs>
                  <a:gs pos="100000">
                    <a:srgbClr val="0072C6"/>
                  </a:gs>
                </a:gsLst>
                <a:lin ang="5400000" scaled="1"/>
              </a:gradFill>
            </a:endParaRPr>
          </a:p>
        </p:txBody>
      </p:sp>
      <p:sp>
        <p:nvSpPr>
          <p:cNvPr id="16" name="Title 5">
            <a:extLst>
              <a:ext uri="{FF2B5EF4-FFF2-40B4-BE49-F238E27FC236}">
                <a16:creationId xmlns:a16="http://schemas.microsoft.com/office/drawing/2014/main" id="{F1C35947-EFD9-4EDA-B2A8-83DCC8AEADE9}"/>
              </a:ext>
            </a:extLst>
          </p:cNvPr>
          <p:cNvSpPr txBox="1">
            <a:spLocks/>
          </p:cNvSpPr>
          <p:nvPr/>
        </p:nvSpPr>
        <p:spPr>
          <a:xfrm>
            <a:off x="8568938" y="1000953"/>
            <a:ext cx="177087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l-GR" sz="2292">
                <a:gradFill>
                  <a:gsLst>
                    <a:gs pos="0">
                      <a:srgbClr val="505050"/>
                    </a:gs>
                    <a:gs pos="74000">
                      <a:srgbClr val="505050"/>
                    </a:gs>
                  </a:gsLst>
                  <a:lin ang="5400000" scaled="1"/>
                </a:gradFill>
              </a:rPr>
              <a:t>Ευχαριστώ </a:t>
            </a:r>
            <a:endParaRPr lang="en-US" sz="1335">
              <a:gradFill>
                <a:gsLst>
                  <a:gs pos="0">
                    <a:srgbClr val="505050"/>
                  </a:gs>
                  <a:gs pos="74000">
                    <a:srgbClr val="505050"/>
                  </a:gs>
                </a:gsLst>
                <a:lin ang="5400000" scaled="1"/>
              </a:gradFill>
            </a:endParaRPr>
          </a:p>
        </p:txBody>
      </p:sp>
      <p:sp>
        <p:nvSpPr>
          <p:cNvPr id="17" name="Title 5">
            <a:extLst>
              <a:ext uri="{FF2B5EF4-FFF2-40B4-BE49-F238E27FC236}">
                <a16:creationId xmlns:a16="http://schemas.microsoft.com/office/drawing/2014/main" id="{976979EB-791E-47EB-A62D-6DC4CAFE0BEF}"/>
              </a:ext>
            </a:extLst>
          </p:cNvPr>
          <p:cNvSpPr txBox="1">
            <a:spLocks/>
          </p:cNvSpPr>
          <p:nvPr/>
        </p:nvSpPr>
        <p:spPr>
          <a:xfrm>
            <a:off x="451705" y="1690539"/>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2050"/>
                    </a:gs>
                    <a:gs pos="74000">
                      <a:srgbClr val="002050"/>
                    </a:gs>
                  </a:gsLst>
                  <a:lin ang="5400000" scaled="1"/>
                </a:gradFill>
              </a:rPr>
              <a:t>Mahalo  </a:t>
            </a:r>
            <a:endParaRPr lang="en-US" sz="1144">
              <a:gradFill>
                <a:gsLst>
                  <a:gs pos="0">
                    <a:srgbClr val="002050"/>
                  </a:gs>
                  <a:gs pos="74000">
                    <a:srgbClr val="002050"/>
                  </a:gs>
                </a:gsLst>
                <a:lin ang="5400000" scaled="1"/>
              </a:gradFill>
            </a:endParaRPr>
          </a:p>
        </p:txBody>
      </p:sp>
      <p:sp>
        <p:nvSpPr>
          <p:cNvPr id="18" name="Title 5">
            <a:extLst>
              <a:ext uri="{FF2B5EF4-FFF2-40B4-BE49-F238E27FC236}">
                <a16:creationId xmlns:a16="http://schemas.microsoft.com/office/drawing/2014/main" id="{BA62240F-F013-4C52-BEC6-51F685E4DC39}"/>
              </a:ext>
            </a:extLst>
          </p:cNvPr>
          <p:cNvSpPr txBox="1">
            <a:spLocks/>
          </p:cNvSpPr>
          <p:nvPr/>
        </p:nvSpPr>
        <p:spPr>
          <a:xfrm>
            <a:off x="1606808" y="1690539"/>
            <a:ext cx="945718"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he-IL" sz="2292">
                <a:gradFill>
                  <a:gsLst>
                    <a:gs pos="0">
                      <a:srgbClr val="505050"/>
                    </a:gs>
                    <a:gs pos="74000">
                      <a:srgbClr val="505050"/>
                    </a:gs>
                  </a:gsLst>
                  <a:lin ang="5400000" scaled="1"/>
                </a:gradFill>
              </a:rPr>
              <a:t>.תודה </a:t>
            </a:r>
            <a:endParaRPr lang="en-US" sz="1335">
              <a:gradFill>
                <a:gsLst>
                  <a:gs pos="0">
                    <a:srgbClr val="505050"/>
                  </a:gs>
                  <a:gs pos="74000">
                    <a:srgbClr val="505050"/>
                  </a:gs>
                </a:gsLst>
                <a:lin ang="5400000" scaled="1"/>
              </a:gradFill>
            </a:endParaRPr>
          </a:p>
        </p:txBody>
      </p:sp>
      <p:sp>
        <p:nvSpPr>
          <p:cNvPr id="19" name="Title 5">
            <a:extLst>
              <a:ext uri="{FF2B5EF4-FFF2-40B4-BE49-F238E27FC236}">
                <a16:creationId xmlns:a16="http://schemas.microsoft.com/office/drawing/2014/main" id="{17CECA37-ACB1-4B5A-9D03-34B6F5C5C3A0}"/>
              </a:ext>
            </a:extLst>
          </p:cNvPr>
          <p:cNvSpPr txBox="1">
            <a:spLocks/>
          </p:cNvSpPr>
          <p:nvPr/>
        </p:nvSpPr>
        <p:spPr>
          <a:xfrm>
            <a:off x="2616420" y="1690539"/>
            <a:ext cx="168355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Dhanyavād</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20" name="Title 5">
            <a:extLst>
              <a:ext uri="{FF2B5EF4-FFF2-40B4-BE49-F238E27FC236}">
                <a16:creationId xmlns:a16="http://schemas.microsoft.com/office/drawing/2014/main" id="{2D6F604D-D5C2-4951-824F-E6D5FC976C4A}"/>
              </a:ext>
            </a:extLst>
          </p:cNvPr>
          <p:cNvSpPr txBox="1">
            <a:spLocks/>
          </p:cNvSpPr>
          <p:nvPr/>
        </p:nvSpPr>
        <p:spPr>
          <a:xfrm>
            <a:off x="4363864" y="1690539"/>
            <a:ext cx="1548075"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72C6"/>
                    </a:gs>
                    <a:gs pos="100000">
                      <a:srgbClr val="0072C6"/>
                    </a:gs>
                  </a:gsLst>
                  <a:lin ang="5400000" scaled="1"/>
                </a:gradFill>
              </a:rPr>
              <a:t>Köszönöm</a:t>
            </a:r>
            <a:r>
              <a:rPr lang="en-US" sz="2292">
                <a:gradFill>
                  <a:gsLst>
                    <a:gs pos="0">
                      <a:srgbClr val="0072C6"/>
                    </a:gs>
                    <a:gs pos="100000">
                      <a:srgbClr val="0072C6"/>
                    </a:gs>
                  </a:gsLst>
                  <a:lin ang="5400000" scaled="1"/>
                </a:gradFill>
              </a:rPr>
              <a:t>  </a:t>
            </a:r>
            <a:endParaRPr lang="en-US" sz="1335">
              <a:gradFill>
                <a:gsLst>
                  <a:gs pos="0">
                    <a:srgbClr val="0072C6"/>
                  </a:gs>
                  <a:gs pos="100000">
                    <a:srgbClr val="0072C6"/>
                  </a:gs>
                </a:gsLst>
                <a:lin ang="5400000" scaled="1"/>
              </a:gradFill>
            </a:endParaRPr>
          </a:p>
        </p:txBody>
      </p:sp>
      <p:sp>
        <p:nvSpPr>
          <p:cNvPr id="21" name="Title 5">
            <a:extLst>
              <a:ext uri="{FF2B5EF4-FFF2-40B4-BE49-F238E27FC236}">
                <a16:creationId xmlns:a16="http://schemas.microsoft.com/office/drawing/2014/main" id="{2CDED4B3-BA5E-437A-801C-BEC87F7AF466}"/>
              </a:ext>
            </a:extLst>
          </p:cNvPr>
          <p:cNvSpPr txBox="1">
            <a:spLocks/>
          </p:cNvSpPr>
          <p:nvPr/>
        </p:nvSpPr>
        <p:spPr>
          <a:xfrm>
            <a:off x="5975831" y="1690539"/>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latin typeface="Segoe UI Semilight" panose="020B0402040204020203" pitchFamily="34" charset="0"/>
                <a:cs typeface="Segoe UI Semilight" panose="020B0402040204020203" pitchFamily="34" charset="0"/>
              </a:rPr>
              <a:t>Takk</a:t>
            </a:r>
            <a:r>
              <a:rPr lang="en-US" sz="1910">
                <a:gradFill>
                  <a:gsLst>
                    <a:gs pos="0">
                      <a:srgbClr val="505050"/>
                    </a:gs>
                    <a:gs pos="74000">
                      <a:srgbClr val="505050"/>
                    </a:gs>
                  </a:gsLst>
                  <a:lin ang="5400000" scaled="1"/>
                </a:gradFill>
                <a:latin typeface="Segoe UI Semilight" panose="020B0402040204020203" pitchFamily="34" charset="0"/>
                <a:cs typeface="Segoe UI Semilight" panose="020B0402040204020203" pitchFamily="34" charset="0"/>
              </a:rPr>
              <a:t> </a:t>
            </a:r>
            <a:endParaRPr lang="en-US" sz="1144">
              <a:gradFill>
                <a:gsLst>
                  <a:gs pos="0">
                    <a:srgbClr val="505050"/>
                  </a:gs>
                  <a:gs pos="74000">
                    <a:srgbClr val="505050"/>
                  </a:gs>
                </a:gsLst>
                <a:lin ang="5400000" scaled="1"/>
              </a:gradFill>
              <a:latin typeface="Segoe UI Semilight" panose="020B0402040204020203" pitchFamily="34" charset="0"/>
              <a:cs typeface="Segoe UI Semilight" panose="020B0402040204020203" pitchFamily="34" charset="0"/>
            </a:endParaRPr>
          </a:p>
        </p:txBody>
      </p:sp>
      <p:sp>
        <p:nvSpPr>
          <p:cNvPr id="22" name="Title 5">
            <a:extLst>
              <a:ext uri="{FF2B5EF4-FFF2-40B4-BE49-F238E27FC236}">
                <a16:creationId xmlns:a16="http://schemas.microsoft.com/office/drawing/2014/main" id="{F004706C-71D8-4B1C-8CF8-2563C45829DE}"/>
              </a:ext>
            </a:extLst>
          </p:cNvPr>
          <p:cNvSpPr txBox="1">
            <a:spLocks/>
          </p:cNvSpPr>
          <p:nvPr/>
        </p:nvSpPr>
        <p:spPr>
          <a:xfrm>
            <a:off x="7130937" y="1690539"/>
            <a:ext cx="184437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2050"/>
                    </a:gs>
                    <a:gs pos="74000">
                      <a:srgbClr val="002050"/>
                    </a:gs>
                  </a:gsLst>
                  <a:lin ang="5400000" scaled="1"/>
                </a:gradFill>
              </a:rPr>
              <a:t>Terima</a:t>
            </a:r>
            <a:r>
              <a:rPr lang="en-US" sz="2292">
                <a:gradFill>
                  <a:gsLst>
                    <a:gs pos="0">
                      <a:srgbClr val="002050"/>
                    </a:gs>
                    <a:gs pos="74000">
                      <a:srgbClr val="002050"/>
                    </a:gs>
                  </a:gsLst>
                  <a:lin ang="5400000" scaled="1"/>
                </a:gradFill>
              </a:rPr>
              <a:t> </a:t>
            </a:r>
            <a:r>
              <a:rPr lang="en-US" sz="2292" err="1">
                <a:gradFill>
                  <a:gsLst>
                    <a:gs pos="0">
                      <a:srgbClr val="002050"/>
                    </a:gs>
                    <a:gs pos="74000">
                      <a:srgbClr val="002050"/>
                    </a:gs>
                  </a:gsLst>
                  <a:lin ang="5400000" scaled="1"/>
                </a:gradFill>
              </a:rPr>
              <a:t>kasih</a:t>
            </a:r>
            <a:endParaRPr lang="en-US" sz="1335">
              <a:gradFill>
                <a:gsLst>
                  <a:gs pos="0">
                    <a:srgbClr val="002050"/>
                  </a:gs>
                  <a:gs pos="74000">
                    <a:srgbClr val="002050"/>
                  </a:gs>
                </a:gsLst>
                <a:lin ang="5400000" scaled="1"/>
              </a:gradFill>
            </a:endParaRPr>
          </a:p>
        </p:txBody>
      </p:sp>
      <p:sp>
        <p:nvSpPr>
          <p:cNvPr id="23" name="Title 5">
            <a:extLst>
              <a:ext uri="{FF2B5EF4-FFF2-40B4-BE49-F238E27FC236}">
                <a16:creationId xmlns:a16="http://schemas.microsoft.com/office/drawing/2014/main" id="{8988ACB8-83DC-4629-B1DB-149AEC2158CE}"/>
              </a:ext>
            </a:extLst>
          </p:cNvPr>
          <p:cNvSpPr txBox="1">
            <a:spLocks/>
          </p:cNvSpPr>
          <p:nvPr/>
        </p:nvSpPr>
        <p:spPr>
          <a:xfrm>
            <a:off x="9039206" y="1690539"/>
            <a:ext cx="123670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rPr>
              <a:t>Grazie </a:t>
            </a:r>
            <a:endParaRPr lang="en-US" sz="1144">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endParaRPr>
          </a:p>
        </p:txBody>
      </p:sp>
      <p:sp>
        <p:nvSpPr>
          <p:cNvPr id="24" name="Title 5">
            <a:extLst>
              <a:ext uri="{FF2B5EF4-FFF2-40B4-BE49-F238E27FC236}">
                <a16:creationId xmlns:a16="http://schemas.microsoft.com/office/drawing/2014/main" id="{5853EB82-35C3-49E8-8C66-7063C8C9B1E8}"/>
              </a:ext>
            </a:extLst>
          </p:cNvPr>
          <p:cNvSpPr txBox="1">
            <a:spLocks/>
          </p:cNvSpPr>
          <p:nvPr/>
        </p:nvSpPr>
        <p:spPr>
          <a:xfrm>
            <a:off x="394765" y="4199113"/>
            <a:ext cx="1747270"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ko-KR" altLang="en-US" sz="1910">
                <a:gradFill>
                  <a:gsLst>
                    <a:gs pos="0">
                      <a:srgbClr val="002050"/>
                    </a:gs>
                    <a:gs pos="74000">
                      <a:srgbClr val="002050"/>
                    </a:gs>
                  </a:gsLst>
                  <a:lin ang="5400000" scaled="1"/>
                </a:gradFill>
                <a:latin typeface="Segoe UI Semibold" panose="020B0702040204020203" pitchFamily="34" charset="0"/>
                <a:cs typeface="Segoe UI Semibold" panose="020B0702040204020203" pitchFamily="34" charset="0"/>
              </a:rPr>
              <a:t>감사합니다</a:t>
            </a:r>
            <a:endParaRPr lang="en-US" sz="1144">
              <a:gradFill>
                <a:gsLst>
                  <a:gs pos="0">
                    <a:srgbClr val="002050"/>
                  </a:gs>
                  <a:gs pos="74000">
                    <a:srgbClr val="002050"/>
                  </a:gs>
                </a:gsLst>
                <a:lin ang="5400000" scaled="1"/>
              </a:gradFill>
              <a:latin typeface="Segoe UI Semibold" panose="020B0702040204020203" pitchFamily="34" charset="0"/>
              <a:cs typeface="Segoe UI Semibold" panose="020B0702040204020203" pitchFamily="34" charset="0"/>
            </a:endParaRPr>
          </a:p>
        </p:txBody>
      </p:sp>
      <p:sp>
        <p:nvSpPr>
          <p:cNvPr id="25" name="Title 5">
            <a:extLst>
              <a:ext uri="{FF2B5EF4-FFF2-40B4-BE49-F238E27FC236}">
                <a16:creationId xmlns:a16="http://schemas.microsoft.com/office/drawing/2014/main" id="{5A06FD8F-3A7C-419A-B84E-27BBA17B9606}"/>
              </a:ext>
            </a:extLst>
          </p:cNvPr>
          <p:cNvSpPr txBox="1">
            <a:spLocks/>
          </p:cNvSpPr>
          <p:nvPr/>
        </p:nvSpPr>
        <p:spPr>
          <a:xfrm>
            <a:off x="2270719" y="4199113"/>
            <a:ext cx="135176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72C6"/>
                    </a:gs>
                    <a:gs pos="100000">
                      <a:srgbClr val="0072C6"/>
                    </a:gs>
                  </a:gsLst>
                  <a:lin ang="5400000" scaled="1"/>
                </a:gradFill>
              </a:rPr>
              <a:t>Paldies</a:t>
            </a:r>
            <a:r>
              <a:rPr lang="en-US" sz="2292">
                <a:gradFill>
                  <a:gsLst>
                    <a:gs pos="0">
                      <a:srgbClr val="0072C6"/>
                    </a:gs>
                    <a:gs pos="100000">
                      <a:srgbClr val="0072C6"/>
                    </a:gs>
                  </a:gsLst>
                  <a:lin ang="5400000" scaled="1"/>
                </a:gradFill>
              </a:rPr>
              <a:t> </a:t>
            </a:r>
            <a:endParaRPr lang="en-US" sz="1335">
              <a:gradFill>
                <a:gsLst>
                  <a:gs pos="0">
                    <a:srgbClr val="0072C6"/>
                  </a:gs>
                  <a:gs pos="100000">
                    <a:srgbClr val="0072C6"/>
                  </a:gs>
                </a:gsLst>
                <a:lin ang="5400000" scaled="1"/>
              </a:gradFill>
            </a:endParaRPr>
          </a:p>
        </p:txBody>
      </p:sp>
      <p:sp>
        <p:nvSpPr>
          <p:cNvPr id="26" name="Title 5">
            <a:extLst>
              <a:ext uri="{FF2B5EF4-FFF2-40B4-BE49-F238E27FC236}">
                <a16:creationId xmlns:a16="http://schemas.microsoft.com/office/drawing/2014/main" id="{81C67005-FE1F-43E8-B5B5-7B070A2AC857}"/>
              </a:ext>
            </a:extLst>
          </p:cNvPr>
          <p:cNvSpPr txBox="1">
            <a:spLocks/>
          </p:cNvSpPr>
          <p:nvPr/>
        </p:nvSpPr>
        <p:spPr>
          <a:xfrm>
            <a:off x="3751165" y="4199113"/>
            <a:ext cx="1577433"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Choukrane</a:t>
            </a:r>
            <a:endParaRPr lang="en-US" sz="1144">
              <a:gradFill>
                <a:gsLst>
                  <a:gs pos="0">
                    <a:srgbClr val="505050"/>
                  </a:gs>
                  <a:gs pos="74000">
                    <a:srgbClr val="505050"/>
                  </a:gs>
                </a:gsLst>
                <a:lin ang="5400000" scaled="1"/>
              </a:gradFill>
            </a:endParaRPr>
          </a:p>
        </p:txBody>
      </p:sp>
      <p:sp>
        <p:nvSpPr>
          <p:cNvPr id="27" name="Title 5">
            <a:extLst>
              <a:ext uri="{FF2B5EF4-FFF2-40B4-BE49-F238E27FC236}">
                <a16:creationId xmlns:a16="http://schemas.microsoft.com/office/drawing/2014/main" id="{612DA388-BB74-450B-BA6F-847419BEC33A}"/>
              </a:ext>
            </a:extLst>
          </p:cNvPr>
          <p:cNvSpPr txBox="1">
            <a:spLocks/>
          </p:cNvSpPr>
          <p:nvPr/>
        </p:nvSpPr>
        <p:spPr>
          <a:xfrm>
            <a:off x="5457279" y="4199113"/>
            <a:ext cx="883077"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rPr>
              <a:t>Ačiū</a:t>
            </a:r>
            <a:r>
              <a:rPr lang="en-US" sz="2292">
                <a:gradFill>
                  <a:gsLst>
                    <a:gs pos="0">
                      <a:srgbClr val="505050"/>
                    </a:gs>
                    <a:gs pos="74000">
                      <a:srgbClr val="505050"/>
                    </a:gs>
                  </a:gsLst>
                  <a:lin ang="5400000" scaled="1"/>
                </a:gradFill>
              </a:rPr>
              <a:t> </a:t>
            </a:r>
            <a:endParaRPr lang="en-US" sz="1335">
              <a:gradFill>
                <a:gsLst>
                  <a:gs pos="0">
                    <a:srgbClr val="505050"/>
                  </a:gs>
                  <a:gs pos="74000">
                    <a:srgbClr val="505050"/>
                  </a:gs>
                </a:gsLst>
                <a:lin ang="5400000" scaled="1"/>
              </a:gradFill>
            </a:endParaRPr>
          </a:p>
        </p:txBody>
      </p:sp>
      <p:sp>
        <p:nvSpPr>
          <p:cNvPr id="28" name="Title 5">
            <a:extLst>
              <a:ext uri="{FF2B5EF4-FFF2-40B4-BE49-F238E27FC236}">
                <a16:creationId xmlns:a16="http://schemas.microsoft.com/office/drawing/2014/main" id="{0F656A25-25DC-48E3-A9DE-2D59498D2CA4}"/>
              </a:ext>
            </a:extLst>
          </p:cNvPr>
          <p:cNvSpPr txBox="1">
            <a:spLocks/>
          </p:cNvSpPr>
          <p:nvPr/>
        </p:nvSpPr>
        <p:spPr>
          <a:xfrm>
            <a:off x="1581594" y="5000851"/>
            <a:ext cx="178039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az-Cyrl-AZ" sz="1910">
                <a:gradFill>
                  <a:gsLst>
                    <a:gs pos="0">
                      <a:srgbClr val="505050"/>
                    </a:gs>
                    <a:gs pos="74000">
                      <a:srgbClr val="505050"/>
                    </a:gs>
                  </a:gsLst>
                  <a:lin ang="5400000" scaled="1"/>
                </a:gradFill>
              </a:rPr>
              <a:t>Баярлалаа </a:t>
            </a:r>
            <a:endParaRPr lang="en-US" sz="1144">
              <a:gradFill>
                <a:gsLst>
                  <a:gs pos="0">
                    <a:srgbClr val="505050"/>
                  </a:gs>
                  <a:gs pos="74000">
                    <a:srgbClr val="505050"/>
                  </a:gs>
                </a:gsLst>
                <a:lin ang="5400000" scaled="1"/>
              </a:gradFill>
            </a:endParaRPr>
          </a:p>
        </p:txBody>
      </p:sp>
      <p:sp>
        <p:nvSpPr>
          <p:cNvPr id="29" name="Title 5">
            <a:extLst>
              <a:ext uri="{FF2B5EF4-FFF2-40B4-BE49-F238E27FC236}">
                <a16:creationId xmlns:a16="http://schemas.microsoft.com/office/drawing/2014/main" id="{61242B94-82C5-4259-8177-6D44FF62E4DB}"/>
              </a:ext>
            </a:extLst>
          </p:cNvPr>
          <p:cNvSpPr txBox="1">
            <a:spLocks/>
          </p:cNvSpPr>
          <p:nvPr/>
        </p:nvSpPr>
        <p:spPr>
          <a:xfrm>
            <a:off x="3457601" y="5000851"/>
            <a:ext cx="137682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Dziękuję</a:t>
            </a:r>
            <a:r>
              <a:rPr lang="en-US" sz="2292">
                <a:gradFill>
                  <a:gsLst>
                    <a:gs pos="0">
                      <a:srgbClr val="505050"/>
                    </a:gs>
                    <a:gs pos="74000">
                      <a:srgbClr val="505050"/>
                    </a:gs>
                  </a:gsLst>
                  <a:lin ang="5400000" scaled="1"/>
                </a:gradFill>
              </a:rPr>
              <a:t> </a:t>
            </a:r>
            <a:endParaRPr lang="en-US" sz="1335">
              <a:gradFill>
                <a:gsLst>
                  <a:gs pos="0">
                    <a:srgbClr val="505050"/>
                  </a:gs>
                  <a:gs pos="74000">
                    <a:srgbClr val="505050"/>
                  </a:gs>
                </a:gsLst>
                <a:lin ang="5400000" scaled="1"/>
              </a:gradFill>
            </a:endParaRPr>
          </a:p>
        </p:txBody>
      </p:sp>
      <p:sp>
        <p:nvSpPr>
          <p:cNvPr id="30" name="Title 5">
            <a:extLst>
              <a:ext uri="{FF2B5EF4-FFF2-40B4-BE49-F238E27FC236}">
                <a16:creationId xmlns:a16="http://schemas.microsoft.com/office/drawing/2014/main" id="{1ACB0686-8EF1-4D3C-B519-1D6162F1BD8D}"/>
              </a:ext>
            </a:extLst>
          </p:cNvPr>
          <p:cNvSpPr txBox="1">
            <a:spLocks/>
          </p:cNvSpPr>
          <p:nvPr/>
        </p:nvSpPr>
        <p:spPr>
          <a:xfrm>
            <a:off x="4789921" y="5000851"/>
            <a:ext cx="153552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rPr>
              <a:t>Obrigado  </a:t>
            </a:r>
            <a:endParaRPr lang="en-US" sz="1144">
              <a:gradFill>
                <a:gsLst>
                  <a:gs pos="0">
                    <a:srgbClr val="0072C6"/>
                  </a:gs>
                  <a:gs pos="100000">
                    <a:srgbClr val="0072C6"/>
                  </a:gs>
                </a:gsLst>
                <a:lin ang="5400000" scaled="1"/>
              </a:gradFill>
              <a:latin typeface="Segoe UI Semilight" panose="020B0402040204020203" pitchFamily="34" charset="0"/>
              <a:cs typeface="Segoe UI Semilight" panose="020B0402040204020203" pitchFamily="34" charset="0"/>
            </a:endParaRPr>
          </a:p>
        </p:txBody>
      </p:sp>
      <p:sp>
        <p:nvSpPr>
          <p:cNvPr id="31" name="Title 5">
            <a:extLst>
              <a:ext uri="{FF2B5EF4-FFF2-40B4-BE49-F238E27FC236}">
                <a16:creationId xmlns:a16="http://schemas.microsoft.com/office/drawing/2014/main" id="{CC03143E-EDDC-474D-B64B-5727641127E3}"/>
              </a:ext>
            </a:extLst>
          </p:cNvPr>
          <p:cNvSpPr txBox="1">
            <a:spLocks/>
          </p:cNvSpPr>
          <p:nvPr/>
        </p:nvSpPr>
        <p:spPr>
          <a:xfrm>
            <a:off x="6469038" y="4199113"/>
            <a:ext cx="1686092"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az-Cyrl-AZ" sz="191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Благодарам</a:t>
            </a:r>
            <a:r>
              <a:rPr lang="az-Cyrl-AZ" sz="1910">
                <a:gradFill>
                  <a:gsLst>
                    <a:gs pos="0">
                      <a:srgbClr val="505050"/>
                    </a:gs>
                    <a:gs pos="74000">
                      <a:srgbClr val="505050"/>
                    </a:gs>
                  </a:gsLst>
                  <a:lin ang="5400000" scaled="1"/>
                </a:gradFill>
              </a:rPr>
              <a:t> </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32" name="Title 5">
            <a:extLst>
              <a:ext uri="{FF2B5EF4-FFF2-40B4-BE49-F238E27FC236}">
                <a16:creationId xmlns:a16="http://schemas.microsoft.com/office/drawing/2014/main" id="{A692EA8D-FC5C-4CB2-8B33-A52754880B1D}"/>
              </a:ext>
            </a:extLst>
          </p:cNvPr>
          <p:cNvSpPr txBox="1">
            <a:spLocks/>
          </p:cNvSpPr>
          <p:nvPr/>
        </p:nvSpPr>
        <p:spPr>
          <a:xfrm>
            <a:off x="6421059" y="5000851"/>
            <a:ext cx="1744190"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rPr>
              <a:t>Mulţumesc</a:t>
            </a:r>
            <a:r>
              <a:rPr lang="en-US" sz="2292">
                <a:gradFill>
                  <a:gsLst>
                    <a:gs pos="0">
                      <a:srgbClr val="505050"/>
                    </a:gs>
                    <a:gs pos="74000">
                      <a:srgbClr val="505050"/>
                    </a:gs>
                  </a:gsLst>
                  <a:lin ang="5400000" scaled="1"/>
                </a:gradFill>
              </a:rPr>
              <a:t>   </a:t>
            </a:r>
            <a:endParaRPr lang="en-US" sz="1335">
              <a:gradFill>
                <a:gsLst>
                  <a:gs pos="0">
                    <a:srgbClr val="505050"/>
                  </a:gs>
                  <a:gs pos="74000">
                    <a:srgbClr val="505050"/>
                  </a:gs>
                </a:gsLst>
                <a:lin ang="5400000" scaled="1"/>
              </a:gradFill>
            </a:endParaRPr>
          </a:p>
        </p:txBody>
      </p:sp>
      <p:sp>
        <p:nvSpPr>
          <p:cNvPr id="33" name="Title 5">
            <a:extLst>
              <a:ext uri="{FF2B5EF4-FFF2-40B4-BE49-F238E27FC236}">
                <a16:creationId xmlns:a16="http://schemas.microsoft.com/office/drawing/2014/main" id="{81A98E5F-DFA0-4DD5-A212-18F328B84696}"/>
              </a:ext>
            </a:extLst>
          </p:cNvPr>
          <p:cNvSpPr txBox="1">
            <a:spLocks/>
          </p:cNvSpPr>
          <p:nvPr/>
        </p:nvSpPr>
        <p:spPr>
          <a:xfrm>
            <a:off x="8260864" y="5000851"/>
            <a:ext cx="1596852"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az-Cyrl-AZ" sz="1910">
                <a:gradFill>
                  <a:gsLst>
                    <a:gs pos="0">
                      <a:srgbClr val="0072C6"/>
                    </a:gs>
                    <a:gs pos="100000">
                      <a:srgbClr val="0072C6"/>
                    </a:gs>
                  </a:gsLst>
                  <a:lin ang="5400000" scaled="1"/>
                </a:gradFill>
                <a:latin typeface="Segoe UI Semibold" panose="020B0702040204020203" pitchFamily="34" charset="0"/>
                <a:cs typeface="Segoe UI Semibold" panose="020B0702040204020203" pitchFamily="34" charset="0"/>
              </a:rPr>
              <a:t>Спасибо</a:t>
            </a:r>
            <a:r>
              <a:rPr lang="az-Cyrl-AZ" sz="1910">
                <a:gradFill>
                  <a:gsLst>
                    <a:gs pos="0">
                      <a:srgbClr val="0072C6"/>
                    </a:gs>
                    <a:gs pos="100000">
                      <a:srgbClr val="0072C6"/>
                    </a:gs>
                  </a:gsLst>
                  <a:lin ang="5400000" scaled="1"/>
                </a:gradFill>
              </a:rPr>
              <a:t> </a:t>
            </a:r>
            <a:endParaRPr lang="en-US" sz="1144">
              <a:gradFill>
                <a:gsLst>
                  <a:gs pos="0">
                    <a:srgbClr val="0072C6"/>
                  </a:gs>
                  <a:gs pos="100000">
                    <a:srgbClr val="0072C6"/>
                  </a:gs>
                </a:gsLst>
                <a:lin ang="5400000" scaled="1"/>
              </a:gradFill>
            </a:endParaRPr>
          </a:p>
        </p:txBody>
      </p:sp>
      <p:sp>
        <p:nvSpPr>
          <p:cNvPr id="34" name="Title 5">
            <a:extLst>
              <a:ext uri="{FF2B5EF4-FFF2-40B4-BE49-F238E27FC236}">
                <a16:creationId xmlns:a16="http://schemas.microsoft.com/office/drawing/2014/main" id="{ED3CF6CE-5FBA-494A-9EF1-1F78B9365E10}"/>
              </a:ext>
            </a:extLst>
          </p:cNvPr>
          <p:cNvSpPr txBox="1">
            <a:spLocks/>
          </p:cNvSpPr>
          <p:nvPr/>
        </p:nvSpPr>
        <p:spPr>
          <a:xfrm>
            <a:off x="9076022" y="5690438"/>
            <a:ext cx="1248185"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2050"/>
                    </a:gs>
                    <a:gs pos="74000">
                      <a:srgbClr val="002050"/>
                    </a:gs>
                  </a:gsLst>
                  <a:lin ang="5400000" scaled="1"/>
                </a:gradFill>
              </a:rPr>
              <a:t>X</a:t>
            </a:r>
            <a:r>
              <a:rPr lang="az-Cyrl-AZ" sz="1910">
                <a:gradFill>
                  <a:gsLst>
                    <a:gs pos="0">
                      <a:srgbClr val="002050"/>
                    </a:gs>
                    <a:gs pos="74000">
                      <a:srgbClr val="002050"/>
                    </a:gs>
                  </a:gsLst>
                  <a:lin ang="5400000" scaled="1"/>
                </a:gradFill>
              </a:rPr>
              <a:t>вала </a:t>
            </a:r>
            <a:r>
              <a:rPr lang="el-GR" sz="1910">
                <a:gradFill>
                  <a:gsLst>
                    <a:gs pos="0">
                      <a:srgbClr val="002050"/>
                    </a:gs>
                    <a:gs pos="74000">
                      <a:srgbClr val="002050"/>
                    </a:gs>
                  </a:gsLst>
                  <a:lin ang="5400000" scaled="1"/>
                </a:gradFill>
              </a:rPr>
              <a:t> </a:t>
            </a:r>
            <a:endParaRPr lang="en-US" sz="1144">
              <a:gradFill>
                <a:gsLst>
                  <a:gs pos="0">
                    <a:srgbClr val="002050"/>
                  </a:gs>
                  <a:gs pos="74000">
                    <a:srgbClr val="002050"/>
                  </a:gs>
                </a:gsLst>
                <a:lin ang="5400000" scaled="1"/>
              </a:gradFill>
            </a:endParaRPr>
          </a:p>
        </p:txBody>
      </p:sp>
      <p:sp>
        <p:nvSpPr>
          <p:cNvPr id="35" name="Title 5">
            <a:extLst>
              <a:ext uri="{FF2B5EF4-FFF2-40B4-BE49-F238E27FC236}">
                <a16:creationId xmlns:a16="http://schemas.microsoft.com/office/drawing/2014/main" id="{20169285-C4C6-4909-942C-41ACBF7612AC}"/>
              </a:ext>
            </a:extLst>
          </p:cNvPr>
          <p:cNvSpPr txBox="1">
            <a:spLocks/>
          </p:cNvSpPr>
          <p:nvPr/>
        </p:nvSpPr>
        <p:spPr>
          <a:xfrm>
            <a:off x="394768" y="5690438"/>
            <a:ext cx="130945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Ďakujem</a:t>
            </a:r>
            <a:r>
              <a:rPr lang="en-US" sz="191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   </a:t>
            </a:r>
            <a:endParaRPr lang="en-US" sz="1144">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36" name="Title 5">
            <a:extLst>
              <a:ext uri="{FF2B5EF4-FFF2-40B4-BE49-F238E27FC236}">
                <a16:creationId xmlns:a16="http://schemas.microsoft.com/office/drawing/2014/main" id="{CFF38453-9C15-43A8-A52C-1F00870B371B}"/>
              </a:ext>
            </a:extLst>
          </p:cNvPr>
          <p:cNvSpPr txBox="1">
            <a:spLocks/>
          </p:cNvSpPr>
          <p:nvPr/>
        </p:nvSpPr>
        <p:spPr>
          <a:xfrm>
            <a:off x="1773388" y="5690438"/>
            <a:ext cx="795297"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a:gradFill>
                  <a:gsLst>
                    <a:gs pos="0">
                      <a:srgbClr val="002050"/>
                    </a:gs>
                    <a:gs pos="74000">
                      <a:srgbClr val="002050"/>
                    </a:gs>
                  </a:gsLst>
                  <a:lin ang="5400000" scaled="1"/>
                </a:gradFill>
                <a:latin typeface="Segoe UI Semilight" panose="020B0402040204020203" pitchFamily="34" charset="0"/>
                <a:cs typeface="Segoe UI Semilight" panose="020B0402040204020203" pitchFamily="34" charset="0"/>
              </a:rPr>
              <a:t>Tack </a:t>
            </a:r>
            <a:endParaRPr lang="en-US" sz="1335">
              <a:gradFill>
                <a:gsLst>
                  <a:gs pos="0">
                    <a:srgbClr val="002050"/>
                  </a:gs>
                  <a:gs pos="74000">
                    <a:srgbClr val="002050"/>
                  </a:gs>
                </a:gsLst>
                <a:lin ang="5400000" scaled="1"/>
              </a:gradFill>
              <a:latin typeface="Segoe UI Semilight" panose="020B0402040204020203" pitchFamily="34" charset="0"/>
              <a:cs typeface="Segoe UI Semilight" panose="020B0402040204020203" pitchFamily="34" charset="0"/>
            </a:endParaRPr>
          </a:p>
        </p:txBody>
      </p:sp>
      <p:sp>
        <p:nvSpPr>
          <p:cNvPr id="37" name="Title 5">
            <a:extLst>
              <a:ext uri="{FF2B5EF4-FFF2-40B4-BE49-F238E27FC236}">
                <a16:creationId xmlns:a16="http://schemas.microsoft.com/office/drawing/2014/main" id="{8397E0CC-CADF-4451-BE62-A51E0564395B}"/>
              </a:ext>
            </a:extLst>
          </p:cNvPr>
          <p:cNvSpPr txBox="1">
            <a:spLocks/>
          </p:cNvSpPr>
          <p:nvPr/>
        </p:nvSpPr>
        <p:spPr>
          <a:xfrm>
            <a:off x="2637850" y="5690438"/>
            <a:ext cx="1037527"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Nandri</a:t>
            </a:r>
            <a:endParaRPr lang="en-US" sz="1144">
              <a:gradFill>
                <a:gsLst>
                  <a:gs pos="0">
                    <a:srgbClr val="505050"/>
                  </a:gs>
                  <a:gs pos="74000">
                    <a:srgbClr val="505050"/>
                  </a:gs>
                </a:gsLst>
                <a:lin ang="5400000" scaled="1"/>
              </a:gradFill>
            </a:endParaRPr>
          </a:p>
        </p:txBody>
      </p:sp>
      <p:sp>
        <p:nvSpPr>
          <p:cNvPr id="38" name="Title 5">
            <a:extLst>
              <a:ext uri="{FF2B5EF4-FFF2-40B4-BE49-F238E27FC236}">
                <a16:creationId xmlns:a16="http://schemas.microsoft.com/office/drawing/2014/main" id="{F936C781-E899-4796-A371-C0CF9633DD28}"/>
              </a:ext>
            </a:extLst>
          </p:cNvPr>
          <p:cNvSpPr txBox="1">
            <a:spLocks/>
          </p:cNvSpPr>
          <p:nvPr/>
        </p:nvSpPr>
        <p:spPr>
          <a:xfrm>
            <a:off x="3744543" y="5690438"/>
            <a:ext cx="1611369"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a:gradFill>
                  <a:gsLst>
                    <a:gs pos="0">
                      <a:srgbClr val="0072C6"/>
                    </a:gs>
                    <a:gs pos="100000">
                      <a:srgbClr val="0072C6"/>
                    </a:gs>
                  </a:gsLst>
                  <a:lin ang="5400000" scaled="1"/>
                </a:gradFill>
              </a:rPr>
              <a:t>Kop </a:t>
            </a:r>
            <a:r>
              <a:rPr lang="en-US" sz="2292" err="1">
                <a:gradFill>
                  <a:gsLst>
                    <a:gs pos="0">
                      <a:srgbClr val="0072C6"/>
                    </a:gs>
                    <a:gs pos="100000">
                      <a:srgbClr val="0072C6"/>
                    </a:gs>
                  </a:gsLst>
                  <a:lin ang="5400000" scaled="1"/>
                </a:gradFill>
              </a:rPr>
              <a:t>khun</a:t>
            </a:r>
            <a:endParaRPr lang="en-US" sz="1335">
              <a:gradFill>
                <a:gsLst>
                  <a:gs pos="0">
                    <a:srgbClr val="0072C6"/>
                  </a:gs>
                  <a:gs pos="100000">
                    <a:srgbClr val="0072C6"/>
                  </a:gs>
                </a:gsLst>
                <a:lin ang="5400000" scaled="1"/>
              </a:gradFill>
            </a:endParaRPr>
          </a:p>
        </p:txBody>
      </p:sp>
      <p:sp>
        <p:nvSpPr>
          <p:cNvPr id="39" name="Title 5">
            <a:extLst>
              <a:ext uri="{FF2B5EF4-FFF2-40B4-BE49-F238E27FC236}">
                <a16:creationId xmlns:a16="http://schemas.microsoft.com/office/drawing/2014/main" id="{B2BBCD85-87A2-4E29-80A5-8D6C5C2DA828}"/>
              </a:ext>
            </a:extLst>
          </p:cNvPr>
          <p:cNvSpPr txBox="1">
            <a:spLocks/>
          </p:cNvSpPr>
          <p:nvPr/>
        </p:nvSpPr>
        <p:spPr>
          <a:xfrm>
            <a:off x="5425079" y="5690438"/>
            <a:ext cx="2275907"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Teşekkür</a:t>
            </a:r>
            <a:r>
              <a:rPr lang="en-US" sz="191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 </a:t>
            </a:r>
            <a:r>
              <a:rPr lang="en-US" sz="1910" err="1">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ederim</a:t>
            </a:r>
            <a:r>
              <a:rPr lang="en-US" sz="1910">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rPr>
              <a:t> </a:t>
            </a:r>
            <a:endParaRPr lang="en-US" sz="1144">
              <a:gradFill>
                <a:gsLst>
                  <a:gs pos="0">
                    <a:srgbClr val="505050"/>
                  </a:gs>
                  <a:gs pos="74000">
                    <a:srgbClr val="505050"/>
                  </a:gs>
                </a:gsLst>
                <a:lin ang="5400000" scaled="1"/>
              </a:gradFill>
              <a:latin typeface="Segoe UI Semibold" panose="020B0702040204020203" pitchFamily="34" charset="0"/>
              <a:cs typeface="Segoe UI Semibold" panose="020B0702040204020203" pitchFamily="34" charset="0"/>
            </a:endParaRPr>
          </a:p>
        </p:txBody>
      </p:sp>
      <p:sp>
        <p:nvSpPr>
          <p:cNvPr id="40" name="Title 5">
            <a:extLst>
              <a:ext uri="{FF2B5EF4-FFF2-40B4-BE49-F238E27FC236}">
                <a16:creationId xmlns:a16="http://schemas.microsoft.com/office/drawing/2014/main" id="{876D47D6-30A8-4757-BC8B-A5DFCB66F3F6}"/>
              </a:ext>
            </a:extLst>
          </p:cNvPr>
          <p:cNvSpPr txBox="1">
            <a:spLocks/>
          </p:cNvSpPr>
          <p:nvPr/>
        </p:nvSpPr>
        <p:spPr>
          <a:xfrm>
            <a:off x="7770152" y="5690438"/>
            <a:ext cx="123670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az-Cyrl-AZ" sz="2292">
                <a:gradFill>
                  <a:gsLst>
                    <a:gs pos="0">
                      <a:srgbClr val="505050"/>
                    </a:gs>
                    <a:gs pos="74000">
                      <a:srgbClr val="505050"/>
                    </a:gs>
                  </a:gsLst>
                  <a:lin ang="5400000" scaled="1"/>
                </a:gradFill>
              </a:rPr>
              <a:t>Дякую </a:t>
            </a:r>
            <a:r>
              <a:rPr lang="en-US" sz="2292">
                <a:gradFill>
                  <a:gsLst>
                    <a:gs pos="0">
                      <a:srgbClr val="505050"/>
                    </a:gs>
                    <a:gs pos="74000">
                      <a:srgbClr val="505050"/>
                    </a:gs>
                  </a:gsLst>
                  <a:lin ang="5400000" scaled="1"/>
                </a:gradFill>
              </a:rPr>
              <a:t> </a:t>
            </a:r>
            <a:endParaRPr lang="en-US" sz="1335">
              <a:gradFill>
                <a:gsLst>
                  <a:gs pos="0">
                    <a:srgbClr val="505050"/>
                  </a:gs>
                  <a:gs pos="74000">
                    <a:srgbClr val="505050"/>
                  </a:gs>
                </a:gsLst>
                <a:lin ang="5400000" scaled="1"/>
              </a:gradFill>
            </a:endParaRPr>
          </a:p>
        </p:txBody>
      </p:sp>
      <p:sp>
        <p:nvSpPr>
          <p:cNvPr id="41" name="Title 5">
            <a:extLst>
              <a:ext uri="{FF2B5EF4-FFF2-40B4-BE49-F238E27FC236}">
                <a16:creationId xmlns:a16="http://schemas.microsoft.com/office/drawing/2014/main" id="{486041D3-BE12-42D7-9D2C-7F16860FDE81}"/>
              </a:ext>
            </a:extLst>
          </p:cNvPr>
          <p:cNvSpPr txBox="1">
            <a:spLocks/>
          </p:cNvSpPr>
          <p:nvPr/>
        </p:nvSpPr>
        <p:spPr>
          <a:xfrm>
            <a:off x="10418615" y="5690437"/>
            <a:ext cx="1330824"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0072C6"/>
                    </a:gs>
                    <a:gs pos="100000">
                      <a:srgbClr val="0072C6"/>
                    </a:gs>
                  </a:gsLst>
                  <a:lin ang="5400000" scaled="1"/>
                </a:gradFill>
              </a:rPr>
              <a:t>Diolch</a:t>
            </a:r>
            <a:r>
              <a:rPr lang="en-US" sz="2292">
                <a:gradFill>
                  <a:gsLst>
                    <a:gs pos="0">
                      <a:srgbClr val="0072C6"/>
                    </a:gs>
                    <a:gs pos="100000">
                      <a:srgbClr val="0072C6"/>
                    </a:gs>
                  </a:gsLst>
                  <a:lin ang="5400000" scaled="1"/>
                </a:gradFill>
              </a:rPr>
              <a:t> </a:t>
            </a:r>
            <a:r>
              <a:rPr lang="el-GR" sz="2292">
                <a:gradFill>
                  <a:gsLst>
                    <a:gs pos="0">
                      <a:srgbClr val="0072C6"/>
                    </a:gs>
                    <a:gs pos="100000">
                      <a:srgbClr val="0072C6"/>
                    </a:gs>
                  </a:gsLst>
                  <a:lin ang="5400000" scaled="1"/>
                </a:gradFill>
              </a:rPr>
              <a:t> </a:t>
            </a:r>
            <a:endParaRPr lang="en-US" sz="1335">
              <a:gradFill>
                <a:gsLst>
                  <a:gs pos="0">
                    <a:srgbClr val="0072C6"/>
                  </a:gs>
                  <a:gs pos="100000">
                    <a:srgbClr val="0072C6"/>
                  </a:gs>
                </a:gsLst>
                <a:lin ang="5400000" scaled="1"/>
              </a:gradFill>
            </a:endParaRPr>
          </a:p>
        </p:txBody>
      </p:sp>
      <p:sp>
        <p:nvSpPr>
          <p:cNvPr id="42" name="Title 5">
            <a:extLst>
              <a:ext uri="{FF2B5EF4-FFF2-40B4-BE49-F238E27FC236}">
                <a16:creationId xmlns:a16="http://schemas.microsoft.com/office/drawing/2014/main" id="{37CB919C-73C5-41E8-A660-EAACCCDC72F1}"/>
              </a:ext>
            </a:extLst>
          </p:cNvPr>
          <p:cNvSpPr txBox="1">
            <a:spLocks/>
          </p:cNvSpPr>
          <p:nvPr/>
        </p:nvSpPr>
        <p:spPr>
          <a:xfrm>
            <a:off x="10324206" y="1682340"/>
            <a:ext cx="1347395"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err="1">
                <a:gradFill>
                  <a:gsLst>
                    <a:gs pos="0">
                      <a:srgbClr val="505050"/>
                    </a:gs>
                    <a:gs pos="74000">
                      <a:srgbClr val="505050"/>
                    </a:gs>
                  </a:gsLst>
                  <a:lin ang="5400000" scaled="1"/>
                </a:gradFill>
              </a:rPr>
              <a:t>Grazzi</a:t>
            </a:r>
            <a:r>
              <a:rPr lang="en-US" sz="1910">
                <a:gradFill>
                  <a:gsLst>
                    <a:gs pos="0">
                      <a:srgbClr val="505050"/>
                    </a:gs>
                    <a:gs pos="74000">
                      <a:srgbClr val="505050"/>
                    </a:gs>
                  </a:gsLst>
                  <a:lin ang="5400000" scaled="1"/>
                </a:gradFill>
              </a:rPr>
              <a:t> </a:t>
            </a:r>
            <a:endParaRPr lang="en-US" sz="1144">
              <a:gradFill>
                <a:gsLst>
                  <a:gs pos="0">
                    <a:srgbClr val="505050"/>
                  </a:gs>
                  <a:gs pos="74000">
                    <a:srgbClr val="505050"/>
                  </a:gs>
                </a:gsLst>
                <a:lin ang="5400000" scaled="1"/>
              </a:gradFill>
            </a:endParaRPr>
          </a:p>
        </p:txBody>
      </p:sp>
      <p:sp>
        <p:nvSpPr>
          <p:cNvPr id="43" name="Title 5">
            <a:extLst>
              <a:ext uri="{FF2B5EF4-FFF2-40B4-BE49-F238E27FC236}">
                <a16:creationId xmlns:a16="http://schemas.microsoft.com/office/drawing/2014/main" id="{5882B3C4-F6BB-4D1D-9806-1D86996DDB85}"/>
              </a:ext>
            </a:extLst>
          </p:cNvPr>
          <p:cNvSpPr txBox="1">
            <a:spLocks/>
          </p:cNvSpPr>
          <p:nvPr/>
        </p:nvSpPr>
        <p:spPr>
          <a:xfrm>
            <a:off x="10470773" y="1000953"/>
            <a:ext cx="1253426"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1910">
                <a:gradFill>
                  <a:gsLst>
                    <a:gs pos="0">
                      <a:srgbClr val="002050"/>
                    </a:gs>
                    <a:gs pos="74000">
                      <a:srgbClr val="002050"/>
                    </a:gs>
                  </a:gsLst>
                  <a:lin ang="5400000" scaled="1"/>
                </a:gradFill>
              </a:rPr>
              <a:t>A dank</a:t>
            </a:r>
            <a:endParaRPr lang="en-US" sz="1144">
              <a:gradFill>
                <a:gsLst>
                  <a:gs pos="0">
                    <a:srgbClr val="002050"/>
                  </a:gs>
                  <a:gs pos="74000">
                    <a:srgbClr val="002050"/>
                  </a:gs>
                </a:gsLst>
                <a:lin ang="5400000" scaled="1"/>
              </a:gradFill>
            </a:endParaRPr>
          </a:p>
        </p:txBody>
      </p:sp>
      <p:sp>
        <p:nvSpPr>
          <p:cNvPr id="44" name="Title 5">
            <a:extLst>
              <a:ext uri="{FF2B5EF4-FFF2-40B4-BE49-F238E27FC236}">
                <a16:creationId xmlns:a16="http://schemas.microsoft.com/office/drawing/2014/main" id="{DF6E6737-F526-47BF-BC39-ED5033859214}"/>
              </a:ext>
            </a:extLst>
          </p:cNvPr>
          <p:cNvSpPr txBox="1">
            <a:spLocks/>
          </p:cNvSpPr>
          <p:nvPr/>
        </p:nvSpPr>
        <p:spPr>
          <a:xfrm>
            <a:off x="9953328" y="5000851"/>
            <a:ext cx="177087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en-US" sz="2292" err="1">
                <a:gradFill>
                  <a:gsLst>
                    <a:gs pos="0">
                      <a:srgbClr val="505050"/>
                    </a:gs>
                    <a:gs pos="74000">
                      <a:srgbClr val="505050"/>
                    </a:gs>
                  </a:gsLst>
                  <a:lin ang="5400000" scaled="1"/>
                </a:gradFill>
              </a:rPr>
              <a:t>Ngiyabonga</a:t>
            </a:r>
            <a:endParaRPr lang="en-US" sz="1335">
              <a:gradFill>
                <a:gsLst>
                  <a:gs pos="0">
                    <a:srgbClr val="505050"/>
                  </a:gs>
                  <a:gs pos="74000">
                    <a:srgbClr val="505050"/>
                  </a:gs>
                </a:gsLst>
                <a:lin ang="5400000" scaled="1"/>
              </a:gradFill>
            </a:endParaRPr>
          </a:p>
        </p:txBody>
      </p:sp>
      <p:sp>
        <p:nvSpPr>
          <p:cNvPr id="45" name="Title 5">
            <a:extLst>
              <a:ext uri="{FF2B5EF4-FFF2-40B4-BE49-F238E27FC236}">
                <a16:creationId xmlns:a16="http://schemas.microsoft.com/office/drawing/2014/main" id="{96028363-5E2C-4DC3-B64F-741F319529BC}"/>
              </a:ext>
            </a:extLst>
          </p:cNvPr>
          <p:cNvSpPr txBox="1">
            <a:spLocks/>
          </p:cNvSpPr>
          <p:nvPr/>
        </p:nvSpPr>
        <p:spPr>
          <a:xfrm>
            <a:off x="7645333" y="4199113"/>
            <a:ext cx="4421687"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ja-JP" altLang="en-US" sz="1910">
                <a:gradFill>
                  <a:gsLst>
                    <a:gs pos="0">
                      <a:srgbClr val="505050"/>
                    </a:gs>
                    <a:gs pos="74000">
                      <a:srgbClr val="505050"/>
                    </a:gs>
                  </a:gsLst>
                  <a:lin ang="5400000" scaled="1"/>
                </a:gradFill>
              </a:rPr>
              <a:t>ありがとうございました</a:t>
            </a:r>
          </a:p>
        </p:txBody>
      </p:sp>
      <p:sp>
        <p:nvSpPr>
          <p:cNvPr id="46" name="Title 5">
            <a:extLst>
              <a:ext uri="{FF2B5EF4-FFF2-40B4-BE49-F238E27FC236}">
                <a16:creationId xmlns:a16="http://schemas.microsoft.com/office/drawing/2014/main" id="{F7AE40A1-479F-405F-8735-718274B5DB01}"/>
              </a:ext>
            </a:extLst>
          </p:cNvPr>
          <p:cNvSpPr txBox="1">
            <a:spLocks/>
          </p:cNvSpPr>
          <p:nvPr/>
        </p:nvSpPr>
        <p:spPr>
          <a:xfrm>
            <a:off x="435802" y="4997970"/>
            <a:ext cx="1091211" cy="876001"/>
          </a:xfrm>
          <a:prstGeom prst="rect">
            <a:avLst/>
          </a:prstGeom>
        </p:spPr>
        <p:txBody>
          <a:bodyPr vert="horz" wrap="square" lIns="87273" tIns="0" rIns="87273" bIns="0" rtlCol="0" anchor="ctr" anchorCtr="0">
            <a:noAutofit/>
          </a:bodyPr>
          <a:lstStyle>
            <a:lvl1pPr algn="ctr" defTabSz="932742" rtl="0" eaLnBrk="1" latinLnBrk="0" hangingPunct="1">
              <a:lnSpc>
                <a:spcPct val="90000"/>
              </a:lnSpc>
              <a:spcBef>
                <a:spcPct val="0"/>
              </a:spcBef>
              <a:buNone/>
              <a:defRPr lang="en-US" sz="4400" b="0" kern="1200" cap="none" spc="0" baseline="0">
                <a:ln w="3175">
                  <a:noFill/>
                </a:ln>
                <a:gradFill>
                  <a:gsLst>
                    <a:gs pos="0">
                      <a:schemeClr val="tx1"/>
                    </a:gs>
                    <a:gs pos="74000">
                      <a:schemeClr val="tx1"/>
                    </a:gs>
                  </a:gsLst>
                  <a:lin ang="5400000" scaled="1"/>
                </a:gradFill>
                <a:effectLst/>
                <a:latin typeface="Segoe UI Light" panose="020B0502040204020203" pitchFamily="34" charset="0"/>
                <a:ea typeface="+mn-ea"/>
                <a:cs typeface="Segoe UI Light" panose="020B0502040204020203" pitchFamily="34" charset="0"/>
              </a:defRPr>
            </a:lvl1pPr>
          </a:lstStyle>
          <a:p>
            <a:pPr defTabSz="908366"/>
            <a:r>
              <a:rPr lang="ja-JP" altLang="en-US" sz="2673">
                <a:gradFill>
                  <a:gsLst>
                    <a:gs pos="0">
                      <a:srgbClr val="505050"/>
                    </a:gs>
                    <a:gs pos="74000">
                      <a:srgbClr val="505050"/>
                    </a:gs>
                  </a:gsLst>
                  <a:lin ang="5400000" scaled="1"/>
                </a:gradFill>
              </a:rPr>
              <a:t>谢谢</a:t>
            </a:r>
            <a:endParaRPr lang="en-US" sz="1526">
              <a:gradFill>
                <a:gsLst>
                  <a:gs pos="0">
                    <a:srgbClr val="505050"/>
                  </a:gs>
                  <a:gs pos="74000">
                    <a:srgbClr val="505050"/>
                  </a:gs>
                </a:gsLst>
                <a:lin ang="5400000" scaled="1"/>
              </a:gradFill>
            </a:endParaRPr>
          </a:p>
        </p:txBody>
      </p:sp>
      <p:grpSp>
        <p:nvGrpSpPr>
          <p:cNvPr id="49" name="Group 48">
            <a:extLst>
              <a:ext uri="{FF2B5EF4-FFF2-40B4-BE49-F238E27FC236}">
                <a16:creationId xmlns:a16="http://schemas.microsoft.com/office/drawing/2014/main" id="{578C184B-875F-4DDF-A3EE-1DE375F18D61}"/>
              </a:ext>
            </a:extLst>
          </p:cNvPr>
          <p:cNvGrpSpPr/>
          <p:nvPr/>
        </p:nvGrpSpPr>
        <p:grpSpPr>
          <a:xfrm>
            <a:off x="1" y="2488750"/>
            <a:ext cx="12152402" cy="1749220"/>
            <a:chOff x="-40658" y="2531887"/>
            <a:chExt cx="12477133" cy="1795962"/>
          </a:xfrm>
          <a:solidFill>
            <a:srgbClr val="00B04F"/>
          </a:solidFill>
        </p:grpSpPr>
        <p:sp>
          <p:nvSpPr>
            <p:cNvPr id="2" name="Title 5">
              <a:extLst>
                <a:ext uri="{FF2B5EF4-FFF2-40B4-BE49-F238E27FC236}">
                  <a16:creationId xmlns:a16="http://schemas.microsoft.com/office/drawing/2014/main" id="{57D6A75A-E26C-42E7-BAF5-16EC7CB1C469}"/>
                </a:ext>
              </a:extLst>
            </p:cNvPr>
            <p:cNvSpPr txBox="1">
              <a:spLocks/>
            </p:cNvSpPr>
            <p:nvPr/>
          </p:nvSpPr>
          <p:spPr>
            <a:xfrm>
              <a:off x="-40658" y="2531887"/>
              <a:ext cx="12207066" cy="1795962"/>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vert="horz" wrap="square" lIns="436486" tIns="0" rIns="89023" bIns="0" rtlCol="0" anchor="ctr" anchorCtr="0">
              <a:normAutofit/>
            </a:bodyPr>
            <a:lstStyle>
              <a:lvl1pPr algn="l" defTabSz="932742" rtl="0" eaLnBrk="1" latinLnBrk="0" hangingPunct="1">
                <a:lnSpc>
                  <a:spcPct val="90000"/>
                </a:lnSpc>
                <a:spcBef>
                  <a:spcPct val="0"/>
                </a:spcBef>
                <a:buNone/>
                <a:defRPr lang="en-US" sz="3200" b="0" kern="1200" cap="none" spc="-150" baseline="0" dirty="0" smtClean="0">
                  <a:ln w="3175">
                    <a:noFill/>
                  </a:ln>
                  <a:solidFill>
                    <a:srgbClr val="000000"/>
                  </a:solidFill>
                  <a:effectLst/>
                  <a:latin typeface="+mj-lt"/>
                  <a:ea typeface="+mn-ea"/>
                  <a:cs typeface="Segoe UI" pitchFamily="34" charset="0"/>
                </a:defRPr>
              </a:lvl1pPr>
            </a:lstStyle>
            <a:p>
              <a:pPr algn="ctr" defTabSz="908366"/>
              <a:r>
                <a:rPr lang="en-US" sz="4581" spc="-146">
                  <a:gradFill>
                    <a:gsLst>
                      <a:gs pos="0">
                        <a:srgbClr val="FFFFFF"/>
                      </a:gs>
                      <a:gs pos="74000">
                        <a:srgbClr val="FFFFFF"/>
                      </a:gs>
                    </a:gsLst>
                    <a:lin ang="5400000" scaled="1"/>
                  </a:gradFill>
                  <a:latin typeface="Segoe UI Semibold"/>
                </a:rPr>
                <a:t>Thank you!</a:t>
              </a:r>
            </a:p>
          </p:txBody>
        </p:sp>
        <p:sp>
          <p:nvSpPr>
            <p:cNvPr id="48" name="Rectangle 47">
              <a:extLst>
                <a:ext uri="{FF2B5EF4-FFF2-40B4-BE49-F238E27FC236}">
                  <a16:creationId xmlns:a16="http://schemas.microsoft.com/office/drawing/2014/main" id="{1B8CDA9E-49E1-45DA-A553-B0CE25C9903E}"/>
                </a:ext>
              </a:extLst>
            </p:cNvPr>
            <p:cNvSpPr/>
            <p:nvPr/>
          </p:nvSpPr>
          <p:spPr bwMode="auto">
            <a:xfrm>
              <a:off x="10614480" y="2535229"/>
              <a:ext cx="1821995" cy="1792619"/>
            </a:xfrm>
            <a:custGeom>
              <a:avLst/>
              <a:gdLst>
                <a:gd name="connsiteX0" fmla="*/ 0 w 908460"/>
                <a:gd name="connsiteY0" fmla="*/ 0 h 1780974"/>
                <a:gd name="connsiteX1" fmla="*/ 908460 w 908460"/>
                <a:gd name="connsiteY1" fmla="*/ 0 h 1780974"/>
                <a:gd name="connsiteX2" fmla="*/ 908460 w 908460"/>
                <a:gd name="connsiteY2" fmla="*/ 1780974 h 1780974"/>
                <a:gd name="connsiteX3" fmla="*/ 0 w 908460"/>
                <a:gd name="connsiteY3" fmla="*/ 1780974 h 1780974"/>
                <a:gd name="connsiteX4" fmla="*/ 0 w 908460"/>
                <a:gd name="connsiteY4" fmla="*/ 0 h 1780974"/>
                <a:gd name="connsiteX0" fmla="*/ 901700 w 1810160"/>
                <a:gd name="connsiteY0" fmla="*/ 0 h 1780974"/>
                <a:gd name="connsiteX1" fmla="*/ 1810160 w 1810160"/>
                <a:gd name="connsiteY1" fmla="*/ 0 h 1780974"/>
                <a:gd name="connsiteX2" fmla="*/ 1810160 w 1810160"/>
                <a:gd name="connsiteY2" fmla="*/ 1780974 h 1780974"/>
                <a:gd name="connsiteX3" fmla="*/ 0 w 1810160"/>
                <a:gd name="connsiteY3" fmla="*/ 1780974 h 1780974"/>
                <a:gd name="connsiteX4" fmla="*/ 901700 w 1810160"/>
                <a:gd name="connsiteY4" fmla="*/ 0 h 1780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0160" h="1780974">
                  <a:moveTo>
                    <a:pt x="901700" y="0"/>
                  </a:moveTo>
                  <a:lnTo>
                    <a:pt x="1810160" y="0"/>
                  </a:lnTo>
                  <a:lnTo>
                    <a:pt x="1810160" y="1780974"/>
                  </a:lnTo>
                  <a:lnTo>
                    <a:pt x="0" y="1780974"/>
                  </a:lnTo>
                  <a:lnTo>
                    <a:pt x="901700" y="0"/>
                  </a:lnTo>
                  <a:close/>
                </a:path>
              </a:pathLst>
            </a:cu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8120" tIns="142497" rIns="178120" bIns="142497" numCol="1" spcCol="0" rtlCol="0" fromWordArt="0" anchor="t" anchorCtr="0" forceAA="0" compatLnSpc="1">
              <a:prstTxWarp prst="textNoShape">
                <a:avLst/>
              </a:prstTxWarp>
              <a:noAutofit/>
            </a:bodyPr>
            <a:lstStyle/>
            <a:p>
              <a:pPr algn="ctr" defTabSz="908102" fontAlgn="base">
                <a:lnSpc>
                  <a:spcPct val="90000"/>
                </a:lnSpc>
                <a:spcBef>
                  <a:spcPct val="0"/>
                </a:spcBef>
                <a:spcAft>
                  <a:spcPct val="0"/>
                </a:spcAft>
              </a:pPr>
              <a:endParaRPr lang="en-US" sz="233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06854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75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75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75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75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75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75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fade">
                                      <p:cBhvr>
                                        <p:cTn id="43" dur="750"/>
                                        <p:tgtEl>
                                          <p:spTgt spid="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750"/>
                                        <p:tgtEl>
                                          <p:spTgt spid="7"/>
                                        </p:tgtEl>
                                      </p:cBhvr>
                                    </p:animEffect>
                                  </p:childTnLst>
                                </p:cTn>
                              </p:par>
                              <p:par>
                                <p:cTn id="47" presetID="10" presetClass="entr" presetSubtype="0" fill="hold" grpId="0" nodeType="withEffect">
                                  <p:stCondLst>
                                    <p:cond delay="25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750"/>
                                        <p:tgtEl>
                                          <p:spTgt spid="8"/>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750"/>
                                        <p:tgtEl>
                                          <p:spTgt spid="18"/>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750"/>
                                        <p:tgtEl>
                                          <p:spTgt spid="19"/>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750"/>
                                        <p:tgtEl>
                                          <p:spTgt spid="13"/>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750"/>
                                        <p:tgtEl>
                                          <p:spTgt spid="6"/>
                                        </p:tgtEl>
                                      </p:cBhvr>
                                    </p:animEffect>
                                  </p:childTnLst>
                                </p:cTn>
                              </p:par>
                              <p:par>
                                <p:cTn id="62" presetID="10" presetClass="entr" presetSubtype="0" fill="hold" grpId="0" nodeType="withEffect">
                                  <p:stCondLst>
                                    <p:cond delay="25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750"/>
                                        <p:tgtEl>
                                          <p:spTgt spid="14"/>
                                        </p:tgtEl>
                                      </p:cBhvr>
                                    </p:animEffect>
                                  </p:childTnLst>
                                </p:cTn>
                              </p:par>
                              <p:par>
                                <p:cTn id="65" presetID="10" presetClass="entr" presetSubtype="0" fill="hold" grpId="0" nodeType="withEffect">
                                  <p:stCondLst>
                                    <p:cond delay="25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750"/>
                                        <p:tgtEl>
                                          <p:spTgt spid="16"/>
                                        </p:tgtEl>
                                      </p:cBhvr>
                                    </p:animEffect>
                                  </p:childTnLst>
                                </p:cTn>
                              </p:par>
                              <p:par>
                                <p:cTn id="68" presetID="10" presetClass="entr" presetSubtype="0" fill="hold" grpId="0"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50"/>
                                        <p:tgtEl>
                                          <p:spTgt spid="21"/>
                                        </p:tgtEl>
                                      </p:cBhvr>
                                    </p:animEffect>
                                  </p:childTnLst>
                                </p:cTn>
                              </p:par>
                              <p:par>
                                <p:cTn id="71" presetID="10" presetClass="entr" presetSubtype="0" fill="hold" grpId="0" nodeType="withEffect">
                                  <p:stCondLst>
                                    <p:cond delay="25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750"/>
                                        <p:tgtEl>
                                          <p:spTgt spid="31"/>
                                        </p:tgtEl>
                                      </p:cBhvr>
                                    </p:animEffect>
                                  </p:childTnLst>
                                </p:cTn>
                              </p:par>
                              <p:par>
                                <p:cTn id="74" presetID="10" presetClass="entr" presetSubtype="0" fill="hold" grpId="0" nodeType="withEffect">
                                  <p:stCondLst>
                                    <p:cond delay="250"/>
                                  </p:stCondLst>
                                  <p:childTnLst>
                                    <p:set>
                                      <p:cBhvr>
                                        <p:cTn id="75" dur="1" fill="hold">
                                          <p:stCondLst>
                                            <p:cond delay="0"/>
                                          </p:stCondLst>
                                        </p:cTn>
                                        <p:tgtEl>
                                          <p:spTgt spid="42"/>
                                        </p:tgtEl>
                                        <p:attrNameLst>
                                          <p:attrName>style.visibility</p:attrName>
                                        </p:attrNameLst>
                                      </p:cBhvr>
                                      <p:to>
                                        <p:strVal val="visible"/>
                                      </p:to>
                                    </p:set>
                                    <p:animEffect transition="in" filter="fade">
                                      <p:cBhvr>
                                        <p:cTn id="76" dur="750"/>
                                        <p:tgtEl>
                                          <p:spTgt spid="42"/>
                                        </p:tgtEl>
                                      </p:cBhvr>
                                    </p:animEffect>
                                  </p:childTnLst>
                                </p:cTn>
                              </p:par>
                              <p:par>
                                <p:cTn id="77" presetID="10" presetClass="entr" presetSubtype="0" fill="hold" grpId="0" nodeType="withEffect">
                                  <p:stCondLst>
                                    <p:cond delay="250"/>
                                  </p:stCondLst>
                                  <p:childTnLst>
                                    <p:set>
                                      <p:cBhvr>
                                        <p:cTn id="78" dur="1" fill="hold">
                                          <p:stCondLst>
                                            <p:cond delay="0"/>
                                          </p:stCondLst>
                                        </p:cTn>
                                        <p:tgtEl>
                                          <p:spTgt spid="44"/>
                                        </p:tgtEl>
                                        <p:attrNameLst>
                                          <p:attrName>style.visibility</p:attrName>
                                        </p:attrNameLst>
                                      </p:cBhvr>
                                      <p:to>
                                        <p:strVal val="visible"/>
                                      </p:to>
                                    </p:set>
                                    <p:animEffect transition="in" filter="fade">
                                      <p:cBhvr>
                                        <p:cTn id="79" dur="750"/>
                                        <p:tgtEl>
                                          <p:spTgt spid="44"/>
                                        </p:tgtEl>
                                      </p:cBhvr>
                                    </p:animEffect>
                                  </p:childTnLst>
                                </p:cTn>
                              </p:par>
                              <p:par>
                                <p:cTn id="80" presetID="10" presetClass="entr" presetSubtype="0" fill="hold" grpId="0" nodeType="withEffect">
                                  <p:stCondLst>
                                    <p:cond delay="25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750"/>
                                        <p:tgtEl>
                                          <p:spTgt spid="40"/>
                                        </p:tgtEl>
                                      </p:cBhvr>
                                    </p:animEffect>
                                  </p:childTnLst>
                                </p:cTn>
                              </p:par>
                              <p:par>
                                <p:cTn id="83" presetID="10" presetClass="entr" presetSubtype="0" fill="hold" grpId="0" nodeType="withEffect">
                                  <p:stCondLst>
                                    <p:cond delay="25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750"/>
                                        <p:tgtEl>
                                          <p:spTgt spid="39"/>
                                        </p:tgtEl>
                                      </p:cBhvr>
                                    </p:animEffect>
                                  </p:childTnLst>
                                </p:cTn>
                              </p:par>
                              <p:par>
                                <p:cTn id="86" presetID="10" presetClass="entr" presetSubtype="0" fill="hold" grpId="0" nodeType="withEffect">
                                  <p:stCondLst>
                                    <p:cond delay="250"/>
                                  </p:stCondLst>
                                  <p:childTnLst>
                                    <p:set>
                                      <p:cBhvr>
                                        <p:cTn id="87" dur="1" fill="hold">
                                          <p:stCondLst>
                                            <p:cond delay="0"/>
                                          </p:stCondLst>
                                        </p:cTn>
                                        <p:tgtEl>
                                          <p:spTgt spid="29"/>
                                        </p:tgtEl>
                                        <p:attrNameLst>
                                          <p:attrName>style.visibility</p:attrName>
                                        </p:attrNameLst>
                                      </p:cBhvr>
                                      <p:to>
                                        <p:strVal val="visible"/>
                                      </p:to>
                                    </p:set>
                                    <p:animEffect transition="in" filter="fade">
                                      <p:cBhvr>
                                        <p:cTn id="88" dur="750"/>
                                        <p:tgtEl>
                                          <p:spTgt spid="29"/>
                                        </p:tgtEl>
                                      </p:cBhvr>
                                    </p:animEffect>
                                  </p:childTnLst>
                                </p:cTn>
                              </p:par>
                              <p:par>
                                <p:cTn id="89" presetID="10" presetClass="entr" presetSubtype="0" fill="hold" grpId="0" nodeType="withEffect">
                                  <p:stCondLst>
                                    <p:cond delay="25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750"/>
                                        <p:tgtEl>
                                          <p:spTgt spid="28"/>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26"/>
                                        </p:tgtEl>
                                        <p:attrNameLst>
                                          <p:attrName>style.visibility</p:attrName>
                                        </p:attrNameLst>
                                      </p:cBhvr>
                                      <p:to>
                                        <p:strVal val="visible"/>
                                      </p:to>
                                    </p:set>
                                    <p:animEffect transition="in" filter="fade">
                                      <p:cBhvr>
                                        <p:cTn id="94" dur="750"/>
                                        <p:tgtEl>
                                          <p:spTgt spid="26"/>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750"/>
                                        <p:tgtEl>
                                          <p:spTgt spid="35"/>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750"/>
                                        <p:tgtEl>
                                          <p:spTgt spid="37"/>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750"/>
                                        <p:tgtEl>
                                          <p:spTgt spid="43"/>
                                        </p:tgtEl>
                                      </p:cBhvr>
                                    </p:animEffect>
                                  </p:childTnLst>
                                </p:cTn>
                              </p:par>
                              <p:par>
                                <p:cTn id="104" presetID="10" presetClass="entr" presetSubtype="0" fill="hold" grpId="0" nodeType="withEffect">
                                  <p:stCondLst>
                                    <p:cond delay="500"/>
                                  </p:stCondLst>
                                  <p:childTnLst>
                                    <p:set>
                                      <p:cBhvr>
                                        <p:cTn id="105" dur="1" fill="hold">
                                          <p:stCondLst>
                                            <p:cond delay="0"/>
                                          </p:stCondLst>
                                        </p:cTn>
                                        <p:tgtEl>
                                          <p:spTgt spid="22"/>
                                        </p:tgtEl>
                                        <p:attrNameLst>
                                          <p:attrName>style.visibility</p:attrName>
                                        </p:attrNameLst>
                                      </p:cBhvr>
                                      <p:to>
                                        <p:strVal val="visible"/>
                                      </p:to>
                                    </p:set>
                                    <p:animEffect transition="in" filter="fade">
                                      <p:cBhvr>
                                        <p:cTn id="106" dur="750"/>
                                        <p:tgtEl>
                                          <p:spTgt spid="22"/>
                                        </p:tgtEl>
                                      </p:cBhvr>
                                    </p:animEffect>
                                  </p:childTnLst>
                                </p:cTn>
                              </p:par>
                              <p:par>
                                <p:cTn id="107" presetID="10" presetClass="entr" presetSubtype="0" fill="hold" grpId="0" nodeType="withEffect">
                                  <p:stCondLst>
                                    <p:cond delay="500"/>
                                  </p:stCondLst>
                                  <p:childTnLst>
                                    <p:set>
                                      <p:cBhvr>
                                        <p:cTn id="108" dur="1" fill="hold">
                                          <p:stCondLst>
                                            <p:cond delay="0"/>
                                          </p:stCondLst>
                                        </p:cTn>
                                        <p:tgtEl>
                                          <p:spTgt spid="10"/>
                                        </p:tgtEl>
                                        <p:attrNameLst>
                                          <p:attrName>style.visibility</p:attrName>
                                        </p:attrNameLst>
                                      </p:cBhvr>
                                      <p:to>
                                        <p:strVal val="visible"/>
                                      </p:to>
                                    </p:set>
                                    <p:animEffect transition="in" filter="fade">
                                      <p:cBhvr>
                                        <p:cTn id="109" dur="750"/>
                                        <p:tgtEl>
                                          <p:spTgt spid="10"/>
                                        </p:tgtEl>
                                      </p:cBhvr>
                                    </p:animEffect>
                                  </p:childTnLst>
                                </p:cTn>
                              </p:par>
                              <p:par>
                                <p:cTn id="110" presetID="10" presetClass="entr" presetSubtype="0" fill="hold" grpId="0" nodeType="withEffect">
                                  <p:stCondLst>
                                    <p:cond delay="50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750"/>
                                        <p:tgtEl>
                                          <p:spTgt spid="1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750"/>
                                        <p:tgtEl>
                                          <p:spTgt spid="24"/>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36"/>
                                        </p:tgtEl>
                                        <p:attrNameLst>
                                          <p:attrName>style.visibility</p:attrName>
                                        </p:attrNameLst>
                                      </p:cBhvr>
                                      <p:to>
                                        <p:strVal val="visible"/>
                                      </p:to>
                                    </p:set>
                                    <p:animEffect transition="in" filter="fade">
                                      <p:cBhvr>
                                        <p:cTn id="118" dur="750"/>
                                        <p:tgtEl>
                                          <p:spTgt spid="36"/>
                                        </p:tgtEl>
                                      </p:cBhvr>
                                    </p:animEffect>
                                  </p:childTnLst>
                                </p:cTn>
                              </p:par>
                              <p:par>
                                <p:cTn id="119" presetID="10" presetClass="entr" presetSubtype="0" fill="hold" grpId="0" nodeType="withEffect">
                                  <p:stCondLst>
                                    <p:cond delay="500"/>
                                  </p:stCondLst>
                                  <p:childTnLst>
                                    <p:set>
                                      <p:cBhvr>
                                        <p:cTn id="120" dur="1" fill="hold">
                                          <p:stCondLst>
                                            <p:cond delay="0"/>
                                          </p:stCondLst>
                                        </p:cTn>
                                        <p:tgtEl>
                                          <p:spTgt spid="34"/>
                                        </p:tgtEl>
                                        <p:attrNameLst>
                                          <p:attrName>style.visibility</p:attrName>
                                        </p:attrNameLst>
                                      </p:cBhvr>
                                      <p:to>
                                        <p:strVal val="visible"/>
                                      </p:to>
                                    </p:set>
                                    <p:animEffect transition="in" filter="fade">
                                      <p:cBhvr>
                                        <p:cTn id="121" dur="750"/>
                                        <p:tgtEl>
                                          <p:spTgt spid="34"/>
                                        </p:tgtEl>
                                      </p:cBhvr>
                                    </p:animEffect>
                                  </p:childTnLst>
                                </p:cTn>
                              </p:par>
                              <p:par>
                                <p:cTn id="122" presetID="10" presetClass="entr" presetSubtype="0" fill="hold" grpId="0" nodeType="withEffect">
                                  <p:stCondLst>
                                    <p:cond delay="750"/>
                                  </p:stCondLst>
                                  <p:childTnLst>
                                    <p:set>
                                      <p:cBhvr>
                                        <p:cTn id="123" dur="1" fill="hold">
                                          <p:stCondLst>
                                            <p:cond delay="0"/>
                                          </p:stCondLst>
                                        </p:cTn>
                                        <p:tgtEl>
                                          <p:spTgt spid="32"/>
                                        </p:tgtEl>
                                        <p:attrNameLst>
                                          <p:attrName>style.visibility</p:attrName>
                                        </p:attrNameLst>
                                      </p:cBhvr>
                                      <p:to>
                                        <p:strVal val="visible"/>
                                      </p:to>
                                    </p:set>
                                    <p:animEffect transition="in" filter="fade">
                                      <p:cBhvr>
                                        <p:cTn id="124" dur="750"/>
                                        <p:tgtEl>
                                          <p:spTgt spid="32"/>
                                        </p:tgtEl>
                                      </p:cBhvr>
                                    </p:animEffect>
                                  </p:childTnLst>
                                </p:cTn>
                              </p:par>
                              <p:par>
                                <p:cTn id="125" presetID="10" presetClass="entr" presetSubtype="0" fill="hold" grpId="0" nodeType="withEffect">
                                  <p:stCondLst>
                                    <p:cond delay="750"/>
                                  </p:stCondLst>
                                  <p:childTnLst>
                                    <p:set>
                                      <p:cBhvr>
                                        <p:cTn id="126" dur="1" fill="hold">
                                          <p:stCondLst>
                                            <p:cond delay="0"/>
                                          </p:stCondLst>
                                        </p:cTn>
                                        <p:tgtEl>
                                          <p:spTgt spid="27"/>
                                        </p:tgtEl>
                                        <p:attrNameLst>
                                          <p:attrName>style.visibility</p:attrName>
                                        </p:attrNameLst>
                                      </p:cBhvr>
                                      <p:to>
                                        <p:strVal val="visible"/>
                                      </p:to>
                                    </p:set>
                                    <p:animEffect transition="in" filter="fade">
                                      <p:cBhvr>
                                        <p:cTn id="127" dur="750"/>
                                        <p:tgtEl>
                                          <p:spTgt spid="27"/>
                                        </p:tgtEl>
                                      </p:cBhvr>
                                    </p:animEffect>
                                  </p:childTnLst>
                                </p:cTn>
                              </p:par>
                              <p:par>
                                <p:cTn id="128" presetID="10" presetClass="entr" presetSubtype="0" fill="hold" grpId="0" nodeType="withEffect">
                                  <p:stCondLst>
                                    <p:cond delay="750"/>
                                  </p:stCondLst>
                                  <p:childTnLst>
                                    <p:set>
                                      <p:cBhvr>
                                        <p:cTn id="129" dur="1" fill="hold">
                                          <p:stCondLst>
                                            <p:cond delay="0"/>
                                          </p:stCondLst>
                                        </p:cTn>
                                        <p:tgtEl>
                                          <p:spTgt spid="11"/>
                                        </p:tgtEl>
                                        <p:attrNameLst>
                                          <p:attrName>style.visibility</p:attrName>
                                        </p:attrNameLst>
                                      </p:cBhvr>
                                      <p:to>
                                        <p:strVal val="visible"/>
                                      </p:to>
                                    </p:set>
                                    <p:animEffect transition="in" filter="fade">
                                      <p:cBhvr>
                                        <p:cTn id="130" dur="750"/>
                                        <p:tgtEl>
                                          <p:spTgt spid="11"/>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5"/>
                                        </p:tgtEl>
                                        <p:attrNameLst>
                                          <p:attrName>style.visibility</p:attrName>
                                        </p:attrNameLst>
                                      </p:cBhvr>
                                      <p:to>
                                        <p:strVal val="visible"/>
                                      </p:to>
                                    </p:set>
                                    <p:animEffect transition="in" filter="fade">
                                      <p:cBhvr>
                                        <p:cTn id="133" dur="750"/>
                                        <p:tgtEl>
                                          <p:spTgt spid="45"/>
                                        </p:tgtEl>
                                      </p:cBhvr>
                                    </p:animEffect>
                                  </p:childTnLst>
                                </p:cTn>
                              </p:par>
                              <p:par>
                                <p:cTn id="134" presetID="10" presetClass="entr" presetSubtype="0" fill="hold" grpId="0" nodeType="withEffect">
                                  <p:stCondLst>
                                    <p:cond delay="250"/>
                                  </p:stCondLst>
                                  <p:childTnLst>
                                    <p:set>
                                      <p:cBhvr>
                                        <p:cTn id="135" dur="1" fill="hold">
                                          <p:stCondLst>
                                            <p:cond delay="0"/>
                                          </p:stCondLst>
                                        </p:cTn>
                                        <p:tgtEl>
                                          <p:spTgt spid="46"/>
                                        </p:tgtEl>
                                        <p:attrNameLst>
                                          <p:attrName>style.visibility</p:attrName>
                                        </p:attrNameLst>
                                      </p:cBhvr>
                                      <p:to>
                                        <p:strVal val="visible"/>
                                      </p:to>
                                    </p:set>
                                    <p:animEffect transition="in" filter="fade">
                                      <p:cBhvr>
                                        <p:cTn id="136"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33D70-A3C8-4E19-903F-4E52B8A6194E}"/>
              </a:ext>
            </a:extLst>
          </p:cNvPr>
          <p:cNvSpPr>
            <a:spLocks noGrp="1"/>
          </p:cNvSpPr>
          <p:nvPr>
            <p:ph type="title"/>
          </p:nvPr>
        </p:nvSpPr>
        <p:spPr/>
        <p:txBody>
          <a:bodyPr/>
          <a:lstStyle/>
          <a:p>
            <a:r>
              <a:rPr lang="en-US" sz="3600" b="1"/>
              <a:t>Problem Statement and Assumptions</a:t>
            </a:r>
          </a:p>
        </p:txBody>
      </p:sp>
      <p:sp>
        <p:nvSpPr>
          <p:cNvPr id="3" name="Content Placeholder 2">
            <a:extLst>
              <a:ext uri="{FF2B5EF4-FFF2-40B4-BE49-F238E27FC236}">
                <a16:creationId xmlns:a16="http://schemas.microsoft.com/office/drawing/2014/main" id="{E4963BC0-2826-4EF6-984D-3D41DFE3CC36}"/>
              </a:ext>
            </a:extLst>
          </p:cNvPr>
          <p:cNvSpPr>
            <a:spLocks noGrp="1"/>
          </p:cNvSpPr>
          <p:nvPr>
            <p:ph idx="1"/>
          </p:nvPr>
        </p:nvSpPr>
        <p:spPr>
          <a:xfrm>
            <a:off x="493486" y="1196426"/>
            <a:ext cx="10460631" cy="4146563"/>
          </a:xfrm>
        </p:spPr>
        <p:txBody>
          <a:bodyPr>
            <a:normAutofit/>
          </a:bodyPr>
          <a:lstStyle/>
          <a:p>
            <a:pPr>
              <a:lnSpc>
                <a:spcPct val="100000"/>
              </a:lnSpc>
              <a:spcBef>
                <a:spcPts val="600"/>
              </a:spcBef>
              <a:spcAft>
                <a:spcPts val="600"/>
              </a:spcAft>
              <a:buFont typeface="Wingdings" panose="05000000000000000000" pitchFamily="2" charset="2"/>
              <a:buChar char="§"/>
            </a:pPr>
            <a:r>
              <a:rPr lang="en-US" sz="2000">
                <a:latin typeface="Segoe UI Light" panose="020B0502040204020203" pitchFamily="34" charset="0"/>
                <a:cs typeface="Segoe UI Light" panose="020B0502040204020203" pitchFamily="34" charset="0"/>
              </a:rPr>
              <a:t>Contoso would provide Microsoft with the Golden Corpus of their existing customer base from all group companies until a specific month (For Example: Until March 2019)</a:t>
            </a:r>
          </a:p>
          <a:p>
            <a:pPr lvl="1">
              <a:lnSpc>
                <a:spcPct val="100000"/>
              </a:lnSpc>
              <a:spcBef>
                <a:spcPts val="600"/>
              </a:spcBef>
              <a:spcAft>
                <a:spcPts val="600"/>
              </a:spcAft>
            </a:pPr>
            <a:r>
              <a:rPr lang="en-US" sz="1800">
                <a:latin typeface="Segoe UI Light" panose="020B0502040204020203" pitchFamily="34" charset="0"/>
                <a:cs typeface="Segoe UI Light" panose="020B0502040204020203" pitchFamily="34" charset="0"/>
              </a:rPr>
              <a:t>This corpus would act as the Master Data or De-Duplicated data till that point and will be a </a:t>
            </a:r>
            <a:br>
              <a:rPr lang="en-US" sz="1800">
                <a:latin typeface="Segoe UI Light" panose="020B0502040204020203" pitchFamily="34" charset="0"/>
                <a:cs typeface="Segoe UI Light" panose="020B0502040204020203" pitchFamily="34" charset="0"/>
              </a:rPr>
            </a:br>
            <a:r>
              <a:rPr lang="en-US" sz="1800">
                <a:latin typeface="Segoe UI Light" panose="020B0502040204020203" pitchFamily="34" charset="0"/>
                <a:cs typeface="Segoe UI Light" panose="020B0502040204020203" pitchFamily="34" charset="0"/>
              </a:rPr>
              <a:t>one-time load</a:t>
            </a:r>
          </a:p>
          <a:p>
            <a:pPr lvl="1">
              <a:lnSpc>
                <a:spcPct val="100000"/>
              </a:lnSpc>
              <a:spcBef>
                <a:spcPts val="600"/>
              </a:spcBef>
              <a:spcAft>
                <a:spcPts val="1200"/>
              </a:spcAft>
            </a:pPr>
            <a:r>
              <a:rPr lang="en-US" sz="1800">
                <a:latin typeface="Segoe UI Light" panose="020B0502040204020203" pitchFamily="34" charset="0"/>
                <a:cs typeface="Segoe UI Light" panose="020B0502040204020203" pitchFamily="34" charset="0"/>
              </a:rPr>
              <a:t>This data will be ingested into the </a:t>
            </a:r>
            <a:r>
              <a:rPr lang="en-US" sz="1800">
                <a:solidFill>
                  <a:srgbClr val="FF0000"/>
                </a:solidFill>
                <a:latin typeface="Segoe UI Light" panose="020B0502040204020203" pitchFamily="34" charset="0"/>
                <a:cs typeface="Segoe UI Light" panose="020B0502040204020203" pitchFamily="34" charset="0"/>
              </a:rPr>
              <a:t>Data Lake(Need to be confirmed)</a:t>
            </a:r>
          </a:p>
          <a:p>
            <a:pPr>
              <a:lnSpc>
                <a:spcPct val="100000"/>
              </a:lnSpc>
              <a:spcBef>
                <a:spcPts val="600"/>
              </a:spcBef>
              <a:spcAft>
                <a:spcPts val="1200"/>
              </a:spcAft>
              <a:buFont typeface="Wingdings" panose="05000000000000000000" pitchFamily="2" charset="2"/>
              <a:buChar char="§"/>
            </a:pPr>
            <a:r>
              <a:rPr lang="en-US" sz="2000">
                <a:latin typeface="Segoe UI Light" panose="020B0502040204020203" pitchFamily="34" charset="0"/>
                <a:cs typeface="Segoe UI Light" panose="020B0502040204020203" pitchFamily="34" charset="0"/>
              </a:rPr>
              <a:t>Contoso to provide incremental datasets for subsequent months to perform De-Duplication or Golden Record Matching against the Master/Golden Data </a:t>
            </a:r>
          </a:p>
          <a:p>
            <a:pPr>
              <a:lnSpc>
                <a:spcPct val="100000"/>
              </a:lnSpc>
              <a:spcBef>
                <a:spcPts val="600"/>
              </a:spcBef>
              <a:spcAft>
                <a:spcPts val="1200"/>
              </a:spcAft>
              <a:buFont typeface="Wingdings" panose="05000000000000000000" pitchFamily="2" charset="2"/>
              <a:buChar char="§"/>
            </a:pPr>
            <a:r>
              <a:rPr lang="en-US" sz="2000">
                <a:latin typeface="Segoe UI Light" panose="020B0502040204020203" pitchFamily="34" charset="0"/>
                <a:cs typeface="Segoe UI Light" panose="020B0502040204020203" pitchFamily="34" charset="0"/>
              </a:rPr>
              <a:t>The De-Duplication algorithm to match each record from these incremental files with the Master Data and assign a score for the top 5 matches</a:t>
            </a:r>
          </a:p>
        </p:txBody>
      </p:sp>
    </p:spTree>
    <p:extLst>
      <p:ext uri="{BB962C8B-B14F-4D97-AF65-F5344CB8AC3E}">
        <p14:creationId xmlns:p14="http://schemas.microsoft.com/office/powerpoint/2010/main" val="4676617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oup of people in a room&#10;&#10;Description automatically generated">
            <a:extLst>
              <a:ext uri="{FF2B5EF4-FFF2-40B4-BE49-F238E27FC236}">
                <a16:creationId xmlns:a16="http://schemas.microsoft.com/office/drawing/2014/main" id="{8E75F295-BED3-4CFF-9AFB-DE691E1174AC}"/>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068" b="9663"/>
          <a:stretch/>
        </p:blipFill>
        <p:spPr>
          <a:xfrm>
            <a:off x="20" y="1"/>
            <a:ext cx="12191980" cy="6857999"/>
          </a:xfrm>
          <a:prstGeom prst="rect">
            <a:avLst/>
          </a:prstGeom>
        </p:spPr>
      </p:pic>
      <p:sp>
        <p:nvSpPr>
          <p:cNvPr id="4" name="Title 3">
            <a:extLst>
              <a:ext uri="{FF2B5EF4-FFF2-40B4-BE49-F238E27FC236}">
                <a16:creationId xmlns:a16="http://schemas.microsoft.com/office/drawing/2014/main" id="{8ABE7124-F8B2-43C3-8524-02AFCDDBA842}"/>
              </a:ext>
            </a:extLst>
          </p:cNvPr>
          <p:cNvSpPr>
            <a:spLocks noGrp="1"/>
          </p:cNvSpPr>
          <p:nvPr>
            <p:ph type="title"/>
          </p:nvPr>
        </p:nvSpPr>
        <p:spPr>
          <a:xfrm>
            <a:off x="1524000" y="2902856"/>
            <a:ext cx="9144000" cy="1120023"/>
          </a:xfrm>
        </p:spPr>
        <p:txBody>
          <a:bodyPr vert="horz" lIns="91440" tIns="45720" rIns="91440" bIns="45720" rtlCol="0" anchor="b">
            <a:normAutofit/>
          </a:bodyPr>
          <a:lstStyle/>
          <a:p>
            <a:pPr algn="ctr"/>
            <a:r>
              <a:rPr lang="en-US">
                <a:solidFill>
                  <a:srgbClr val="FFFFFF"/>
                </a:solidFill>
                <a:latin typeface="Segoe UI Semibold" panose="020B0702040204020203" pitchFamily="34" charset="0"/>
                <a:cs typeface="Segoe UI Semibold" panose="020B0702040204020203" pitchFamily="34" charset="0"/>
              </a:rPr>
              <a:t>Approach -1</a:t>
            </a:r>
          </a:p>
        </p:txBody>
      </p:sp>
      <p:sp>
        <p:nvSpPr>
          <p:cNvPr id="2" name="Rectangle 1">
            <a:extLst>
              <a:ext uri="{FF2B5EF4-FFF2-40B4-BE49-F238E27FC236}">
                <a16:creationId xmlns:a16="http://schemas.microsoft.com/office/drawing/2014/main" id="{E08D50E9-8D26-4E2B-A5A0-394C5E2BEA24}"/>
              </a:ext>
            </a:extLst>
          </p:cNvPr>
          <p:cNvSpPr/>
          <p:nvPr/>
        </p:nvSpPr>
        <p:spPr>
          <a:xfrm>
            <a:off x="0" y="4115863"/>
            <a:ext cx="12191980" cy="51419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D416CCF-FF41-4CE7-A690-4B11B1CFE19E}"/>
              </a:ext>
            </a:extLst>
          </p:cNvPr>
          <p:cNvSpPr>
            <a:spLocks noGrp="1"/>
          </p:cNvSpPr>
          <p:nvPr>
            <p:ph type="body" idx="1"/>
          </p:nvPr>
        </p:nvSpPr>
        <p:spPr>
          <a:xfrm>
            <a:off x="1524000" y="4159405"/>
            <a:ext cx="9144000" cy="514196"/>
          </a:xfrm>
        </p:spPr>
        <p:txBody>
          <a:bodyPr vert="horz" lIns="91440" tIns="45720" rIns="91440" bIns="45720" rtlCol="0">
            <a:normAutofit/>
          </a:bodyPr>
          <a:lstStyle/>
          <a:p>
            <a:pPr algn="ctr"/>
            <a:r>
              <a:rPr lang="en-US">
                <a:solidFill>
                  <a:srgbClr val="FFFFFF"/>
                </a:solidFill>
                <a:latin typeface="Segoe UI Light" panose="020B0502040204020203" pitchFamily="34" charset="0"/>
                <a:cs typeface="Segoe UI Light" panose="020B0502040204020203" pitchFamily="34" charset="0"/>
              </a:rPr>
              <a:t>Solving the sample problem via  Supervised Learning Techniques</a:t>
            </a:r>
          </a:p>
        </p:txBody>
      </p:sp>
    </p:spTree>
    <p:extLst>
      <p:ext uri="{BB962C8B-B14F-4D97-AF65-F5344CB8AC3E}">
        <p14:creationId xmlns:p14="http://schemas.microsoft.com/office/powerpoint/2010/main" val="175208926"/>
      </p:ext>
    </p:extLst>
  </p:cSld>
  <p:clrMapOvr>
    <a:overrideClrMapping bg1="dk1" tx1="lt1" bg2="dk2" tx2="lt2" accent1="accent1" accent2="accent2" accent3="accent3" accent4="accent4" accent5="accent5" accent6="accent6" hlink="hlink" folHlink="folHlink"/>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896FE7-9362-4528-B4B7-A8DD2CF6F86F}"/>
              </a:ext>
            </a:extLst>
          </p:cNvPr>
          <p:cNvSpPr/>
          <p:nvPr/>
        </p:nvSpPr>
        <p:spPr>
          <a:xfrm>
            <a:off x="605970" y="1218929"/>
            <a:ext cx="10976430" cy="738664"/>
          </a:xfrm>
          <a:prstGeom prst="rect">
            <a:avLst/>
          </a:prstGeom>
          <a:solidFill>
            <a:srgbClr val="002060"/>
          </a:solidFill>
        </p:spPr>
        <p:txBody>
          <a:bodyPr wrap="square" lIns="182880" tIns="91440" rIns="182880" bIns="91440">
            <a:spAutoFit/>
          </a:bodyPr>
          <a:lstStyle/>
          <a:p>
            <a:pPr>
              <a:spcAft>
                <a:spcPts val="600"/>
              </a:spcAft>
            </a:pPr>
            <a:r>
              <a:rPr lang="en-US">
                <a:solidFill>
                  <a:schemeClr val="bg1"/>
                </a:solidFill>
                <a:latin typeface="Segoe UI Light" panose="020B0502040204020203" pitchFamily="34" charset="0"/>
                <a:cs typeface="Segoe UI Light" panose="020B0502040204020203" pitchFamily="34" charset="0"/>
              </a:rPr>
              <a:t>Make use of </a:t>
            </a:r>
            <a:r>
              <a:rPr lang="en-US" b="1">
                <a:solidFill>
                  <a:schemeClr val="bg1"/>
                </a:solidFill>
                <a:latin typeface="Segoe UI Semibold" panose="020B0702040204020203" pitchFamily="34" charset="0"/>
                <a:cs typeface="Segoe UI Semibold" panose="020B0702040204020203" pitchFamily="34" charset="0"/>
              </a:rPr>
              <a:t>existing matched data from Contoso </a:t>
            </a:r>
            <a:r>
              <a:rPr lang="en-US">
                <a:solidFill>
                  <a:schemeClr val="bg1"/>
                </a:solidFill>
                <a:latin typeface="Segoe UI Light" panose="020B0502040204020203" pitchFamily="34" charset="0"/>
                <a:cs typeface="Segoe UI Light" panose="020B0502040204020203" pitchFamily="34" charset="0"/>
              </a:rPr>
              <a:t>and build a </a:t>
            </a:r>
            <a:r>
              <a:rPr lang="en-US" b="1">
                <a:solidFill>
                  <a:schemeClr val="bg1"/>
                </a:solidFill>
                <a:latin typeface="Segoe UI Semibold" panose="020B0702040204020203" pitchFamily="34" charset="0"/>
                <a:cs typeface="Segoe UI Semibold" panose="020B0702040204020203" pitchFamily="34" charset="0"/>
              </a:rPr>
              <a:t>supervised learning algorithm</a:t>
            </a:r>
            <a:r>
              <a:rPr lang="en-US" b="1">
                <a:solidFill>
                  <a:schemeClr val="bg1"/>
                </a:solidFill>
                <a:latin typeface="Segoe UI Light" panose="020B0502040204020203" pitchFamily="34" charset="0"/>
                <a:cs typeface="Segoe UI Light" panose="020B0502040204020203" pitchFamily="34" charset="0"/>
              </a:rPr>
              <a:t> </a:t>
            </a:r>
            <a:r>
              <a:rPr lang="en-US">
                <a:solidFill>
                  <a:schemeClr val="bg1"/>
                </a:solidFill>
                <a:latin typeface="Segoe UI Light" panose="020B0502040204020203" pitchFamily="34" charset="0"/>
                <a:cs typeface="Segoe UI Light" panose="020B0502040204020203" pitchFamily="34" charset="0"/>
              </a:rPr>
              <a:t>that can </a:t>
            </a:r>
            <a:r>
              <a:rPr lang="en-US" b="1">
                <a:solidFill>
                  <a:schemeClr val="bg1"/>
                </a:solidFill>
                <a:latin typeface="Segoe UI Semibold" panose="020B0702040204020203" pitchFamily="34" charset="0"/>
                <a:cs typeface="Segoe UI Semibold" panose="020B0702040204020203" pitchFamily="34" charset="0"/>
              </a:rPr>
              <a:t>classify if a pair of two given records are duplicates or not</a:t>
            </a:r>
          </a:p>
        </p:txBody>
      </p:sp>
      <p:sp>
        <p:nvSpPr>
          <p:cNvPr id="2" name="Title 1">
            <a:extLst>
              <a:ext uri="{FF2B5EF4-FFF2-40B4-BE49-F238E27FC236}">
                <a16:creationId xmlns:a16="http://schemas.microsoft.com/office/drawing/2014/main" id="{F48B5729-C7A3-4FE6-A9AE-9C1910B23E9A}"/>
              </a:ext>
            </a:extLst>
          </p:cNvPr>
          <p:cNvSpPr>
            <a:spLocks noGrp="1"/>
          </p:cNvSpPr>
          <p:nvPr>
            <p:ph type="title"/>
          </p:nvPr>
        </p:nvSpPr>
        <p:spPr/>
        <p:txBody>
          <a:bodyPr/>
          <a:lstStyle/>
          <a:p>
            <a:r>
              <a:rPr lang="en-US" b="1"/>
              <a:t>Machine Learning for Entity Resolution</a:t>
            </a:r>
          </a:p>
        </p:txBody>
      </p:sp>
      <p:sp>
        <p:nvSpPr>
          <p:cNvPr id="3" name="Content Placeholder 2">
            <a:extLst>
              <a:ext uri="{FF2B5EF4-FFF2-40B4-BE49-F238E27FC236}">
                <a16:creationId xmlns:a16="http://schemas.microsoft.com/office/drawing/2014/main" id="{523D8DDD-5558-4362-984E-BAFD735529C9}"/>
              </a:ext>
            </a:extLst>
          </p:cNvPr>
          <p:cNvSpPr>
            <a:spLocks noGrp="1"/>
          </p:cNvSpPr>
          <p:nvPr>
            <p:ph idx="1"/>
          </p:nvPr>
        </p:nvSpPr>
        <p:spPr>
          <a:xfrm>
            <a:off x="605971" y="2008573"/>
            <a:ext cx="10515600" cy="4657001"/>
          </a:xfrm>
        </p:spPr>
        <p:txBody>
          <a:bodyPr>
            <a:normAutofit/>
          </a:bodyPr>
          <a:lstStyle/>
          <a:p>
            <a:pPr marL="347663" indent="-347663">
              <a:lnSpc>
                <a:spcPct val="100000"/>
              </a:lnSpc>
              <a:spcBef>
                <a:spcPts val="600"/>
              </a:spcBef>
              <a:buFont typeface="Wingdings" panose="05000000000000000000" pitchFamily="2" charset="2"/>
              <a:buChar char="§"/>
            </a:pPr>
            <a:r>
              <a:rPr lang="en-US" sz="2000">
                <a:latin typeface="Segoe UI Light" panose="020B0502040204020203" pitchFamily="34" charset="0"/>
                <a:cs typeface="Segoe UI Light" panose="020B0502040204020203" pitchFamily="34" charset="0"/>
              </a:rPr>
              <a:t>This would require us to go through the following steps</a:t>
            </a:r>
          </a:p>
          <a:p>
            <a:pPr lvl="1">
              <a:lnSpc>
                <a:spcPct val="100000"/>
              </a:lnSpc>
              <a:spcBef>
                <a:spcPts val="600"/>
              </a:spcBef>
            </a:pPr>
            <a:r>
              <a:rPr lang="en-US" sz="2000">
                <a:latin typeface="Segoe UI Light" panose="020B0502040204020203" pitchFamily="34" charset="0"/>
                <a:cs typeface="Segoe UI Light" panose="020B0502040204020203" pitchFamily="34" charset="0"/>
              </a:rPr>
              <a:t>Prepare Training Data From a smaller corpus of Existing Matches </a:t>
            </a:r>
          </a:p>
          <a:p>
            <a:pPr lvl="1">
              <a:lnSpc>
                <a:spcPct val="100000"/>
              </a:lnSpc>
              <a:spcBef>
                <a:spcPts val="400"/>
              </a:spcBef>
            </a:pPr>
            <a:r>
              <a:rPr lang="en-US" sz="2000">
                <a:latin typeface="Segoe UI Light" panose="020B0502040204020203" pitchFamily="34" charset="0"/>
                <a:cs typeface="Segoe UI Light" panose="020B0502040204020203" pitchFamily="34" charset="0"/>
              </a:rPr>
              <a:t>Perform Feature Engineering</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rPr>
              <a:t>Edit Distance Measures </a:t>
            </a:r>
            <a:r>
              <a:rPr lang="en-US" sz="1600">
                <a:latin typeface="Segoe UI Light" panose="020B0502040204020203" pitchFamily="34" charset="0"/>
                <a:cs typeface="Segoe UI Light" panose="020B0502040204020203" pitchFamily="34" charset="0"/>
                <a:sym typeface="Wingdings" panose="05000000000000000000" pitchFamily="2" charset="2"/>
              </a:rPr>
              <a:t> Levenshtein, Jaro Winkler</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sym typeface="Wingdings" panose="05000000000000000000" pitchFamily="2" charset="2"/>
              </a:rPr>
              <a:t>Jaccard’s Similarity</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rPr>
              <a:t>Fingerprinting </a:t>
            </a:r>
            <a:r>
              <a:rPr lang="en-US" sz="1600">
                <a:latin typeface="Segoe UI Light" panose="020B0502040204020203" pitchFamily="34" charset="0"/>
                <a:cs typeface="Segoe UI Light" panose="020B0502040204020203" pitchFamily="34" charset="0"/>
                <a:sym typeface="Wingdings" panose="05000000000000000000" pitchFamily="2" charset="2"/>
              </a:rPr>
              <a:t> Regular, N-Gram and Phonetic</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sym typeface="Wingdings" panose="05000000000000000000" pitchFamily="2" charset="2"/>
              </a:rPr>
              <a:t>Address similarity scores</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sym typeface="Wingdings" panose="05000000000000000000" pitchFamily="2" charset="2"/>
              </a:rPr>
              <a:t>Abbreviation</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rPr>
              <a:t>Length of the Name</a:t>
            </a:r>
          </a:p>
          <a:p>
            <a:pPr lvl="2">
              <a:lnSpc>
                <a:spcPct val="100000"/>
              </a:lnSpc>
              <a:spcBef>
                <a:spcPts val="4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rPr>
              <a:t>Character Counts</a:t>
            </a:r>
          </a:p>
          <a:p>
            <a:pPr lvl="2">
              <a:lnSpc>
                <a:spcPct val="100000"/>
              </a:lnSpc>
              <a:spcBef>
                <a:spcPts val="600"/>
              </a:spcBef>
              <a:buFont typeface="Segoe UI Light" panose="020B0502040204020203" pitchFamily="34" charset="0"/>
              <a:buChar char="-"/>
            </a:pPr>
            <a:r>
              <a:rPr lang="en-US" sz="1600">
                <a:latin typeface="Segoe UI Light" panose="020B0502040204020203" pitchFamily="34" charset="0"/>
                <a:cs typeface="Segoe UI Light" panose="020B0502040204020203" pitchFamily="34" charset="0"/>
              </a:rPr>
              <a:t>Etc.</a:t>
            </a:r>
          </a:p>
          <a:p>
            <a:pPr lvl="1">
              <a:lnSpc>
                <a:spcPct val="100000"/>
              </a:lnSpc>
              <a:spcBef>
                <a:spcPts val="600"/>
              </a:spcBef>
            </a:pPr>
            <a:r>
              <a:rPr lang="en-US" sz="2000">
                <a:latin typeface="Segoe UI Light" panose="020B0502040204020203" pitchFamily="34" charset="0"/>
                <a:cs typeface="Segoe UI Light" panose="020B0502040204020203" pitchFamily="34" charset="0"/>
              </a:rPr>
              <a:t>Build a classification model for evaluation of matches</a:t>
            </a:r>
          </a:p>
          <a:p>
            <a:pPr lvl="1">
              <a:lnSpc>
                <a:spcPct val="100000"/>
              </a:lnSpc>
              <a:spcBef>
                <a:spcPts val="600"/>
              </a:spcBef>
            </a:pPr>
            <a:r>
              <a:rPr lang="en-US" sz="2000">
                <a:latin typeface="Segoe UI Light" panose="020B0502040204020203" pitchFamily="34" charset="0"/>
                <a:cs typeface="Segoe UI Light" panose="020B0502040204020203" pitchFamily="34" charset="0"/>
              </a:rPr>
              <a:t>Predict on new combinations</a:t>
            </a:r>
          </a:p>
        </p:txBody>
      </p:sp>
    </p:spTree>
    <p:extLst>
      <p:ext uri="{BB962C8B-B14F-4D97-AF65-F5344CB8AC3E}">
        <p14:creationId xmlns:p14="http://schemas.microsoft.com/office/powerpoint/2010/main" val="17824249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6AF85F-4718-4F9D-985C-B80BE92DC471}"/>
              </a:ext>
            </a:extLst>
          </p:cNvPr>
          <p:cNvSpPr>
            <a:spLocks noGrp="1"/>
          </p:cNvSpPr>
          <p:nvPr>
            <p:ph type="title"/>
          </p:nvPr>
        </p:nvSpPr>
        <p:spPr/>
        <p:txBody>
          <a:bodyPr/>
          <a:lstStyle/>
          <a:p>
            <a:r>
              <a:rPr lang="en-US" b="1"/>
              <a:t>Machine Learning for Entity Resolution</a:t>
            </a:r>
            <a:endParaRPr lang="en-US"/>
          </a:p>
        </p:txBody>
      </p:sp>
      <p:graphicFrame>
        <p:nvGraphicFramePr>
          <p:cNvPr id="7" name="Content Placeholder 6">
            <a:extLst>
              <a:ext uri="{FF2B5EF4-FFF2-40B4-BE49-F238E27FC236}">
                <a16:creationId xmlns:a16="http://schemas.microsoft.com/office/drawing/2014/main" id="{4593128B-D7FC-4F05-81A3-50FA3A29F7FD}"/>
              </a:ext>
            </a:extLst>
          </p:cNvPr>
          <p:cNvGraphicFramePr>
            <a:graphicFrameLocks noGrp="1"/>
          </p:cNvGraphicFramePr>
          <p:nvPr>
            <p:ph idx="1"/>
            <p:extLst>
              <p:ext uri="{D42A27DB-BD31-4B8C-83A1-F6EECF244321}">
                <p14:modId xmlns:p14="http://schemas.microsoft.com/office/powerpoint/2010/main" val="2842820976"/>
              </p:ext>
            </p:extLst>
          </p:nvPr>
        </p:nvGraphicFramePr>
        <p:xfrm>
          <a:off x="605971" y="14097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Arrow: Curved Down 7">
            <a:extLst>
              <a:ext uri="{FF2B5EF4-FFF2-40B4-BE49-F238E27FC236}">
                <a16:creationId xmlns:a16="http://schemas.microsoft.com/office/drawing/2014/main" id="{879842F9-0E01-4AD0-A6BF-3088B637189E}"/>
              </a:ext>
            </a:extLst>
          </p:cNvPr>
          <p:cNvSpPr/>
          <p:nvPr/>
        </p:nvSpPr>
        <p:spPr>
          <a:xfrm flipH="1">
            <a:off x="3063366" y="1619252"/>
            <a:ext cx="3874461" cy="1021975"/>
          </a:xfrm>
          <a:prstGeom prst="curved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Iterate</a:t>
            </a:r>
          </a:p>
        </p:txBody>
      </p:sp>
      <p:sp>
        <p:nvSpPr>
          <p:cNvPr id="9" name="Left Brace 8">
            <a:extLst>
              <a:ext uri="{FF2B5EF4-FFF2-40B4-BE49-F238E27FC236}">
                <a16:creationId xmlns:a16="http://schemas.microsoft.com/office/drawing/2014/main" id="{78E4A153-29E3-46C8-A6DA-4891A59789B3}"/>
              </a:ext>
            </a:extLst>
          </p:cNvPr>
          <p:cNvSpPr/>
          <p:nvPr/>
        </p:nvSpPr>
        <p:spPr>
          <a:xfrm rot="16200000">
            <a:off x="4255248" y="1945340"/>
            <a:ext cx="412376" cy="6311154"/>
          </a:xfrm>
          <a:prstGeom prst="leftBrace">
            <a:avLst>
              <a:gd name="adj1" fmla="val 52778"/>
              <a:gd name="adj2" fmla="val 489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a:endParaRPr lang="en-US" sz="2800" b="1"/>
          </a:p>
        </p:txBody>
      </p:sp>
      <p:sp>
        <p:nvSpPr>
          <p:cNvPr id="10" name="TextBox 9">
            <a:extLst>
              <a:ext uri="{FF2B5EF4-FFF2-40B4-BE49-F238E27FC236}">
                <a16:creationId xmlns:a16="http://schemas.microsoft.com/office/drawing/2014/main" id="{88324556-9341-43FD-82D8-31185CB92E4C}"/>
              </a:ext>
            </a:extLst>
          </p:cNvPr>
          <p:cNvSpPr txBox="1"/>
          <p:nvPr/>
        </p:nvSpPr>
        <p:spPr>
          <a:xfrm>
            <a:off x="3609788" y="5507463"/>
            <a:ext cx="1416424" cy="307777"/>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Train Cycle</a:t>
            </a:r>
          </a:p>
        </p:txBody>
      </p:sp>
      <p:sp>
        <p:nvSpPr>
          <p:cNvPr id="11" name="Left Brace 10">
            <a:extLst>
              <a:ext uri="{FF2B5EF4-FFF2-40B4-BE49-F238E27FC236}">
                <a16:creationId xmlns:a16="http://schemas.microsoft.com/office/drawing/2014/main" id="{13A374F3-CDFB-4B40-BB9A-CAD36909B93F}"/>
              </a:ext>
            </a:extLst>
          </p:cNvPr>
          <p:cNvSpPr/>
          <p:nvPr/>
        </p:nvSpPr>
        <p:spPr>
          <a:xfrm rot="16200000">
            <a:off x="9095546" y="3545540"/>
            <a:ext cx="412376" cy="3110756"/>
          </a:xfrm>
          <a:prstGeom prst="leftBrace">
            <a:avLst>
              <a:gd name="adj1" fmla="val 52778"/>
              <a:gd name="adj2" fmla="val 48900"/>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vert="vert" rtlCol="0" anchor="ctr"/>
          <a:lstStyle/>
          <a:p>
            <a:pPr algn="ctr"/>
            <a:endParaRPr lang="en-US" sz="2800" b="1"/>
          </a:p>
        </p:txBody>
      </p:sp>
      <p:sp>
        <p:nvSpPr>
          <p:cNvPr id="12" name="TextBox 11">
            <a:extLst>
              <a:ext uri="{FF2B5EF4-FFF2-40B4-BE49-F238E27FC236}">
                <a16:creationId xmlns:a16="http://schemas.microsoft.com/office/drawing/2014/main" id="{4D9B8AEE-DB66-497F-9A7D-23089B73B150}"/>
              </a:ext>
            </a:extLst>
          </p:cNvPr>
          <p:cNvSpPr txBox="1"/>
          <p:nvPr/>
        </p:nvSpPr>
        <p:spPr>
          <a:xfrm>
            <a:off x="8593522" y="5442043"/>
            <a:ext cx="1416424" cy="307777"/>
          </a:xfrm>
          <a:prstGeom prst="rect">
            <a:avLst/>
          </a:prstGeom>
          <a:noFill/>
        </p:spPr>
        <p:txBody>
          <a:bodyPr wrap="square" rtlCol="0">
            <a:spAutoFit/>
          </a:bodyPr>
          <a:lstStyle/>
          <a:p>
            <a:pPr algn="ctr"/>
            <a:r>
              <a:rPr lang="en-US" sz="1400" b="1">
                <a:latin typeface="Segoe UI" panose="020B0502040204020203" pitchFamily="34" charset="0"/>
                <a:cs typeface="Segoe UI" panose="020B0502040204020203" pitchFamily="34" charset="0"/>
              </a:rPr>
              <a:t>Predict Cycle</a:t>
            </a:r>
          </a:p>
        </p:txBody>
      </p:sp>
    </p:spTree>
    <p:extLst>
      <p:ext uri="{BB962C8B-B14F-4D97-AF65-F5344CB8AC3E}">
        <p14:creationId xmlns:p14="http://schemas.microsoft.com/office/powerpoint/2010/main" val="35309622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823126-BF11-4404-8CAE-DAF7FAFC8CFC}"/>
              </a:ext>
            </a:extLst>
          </p:cNvPr>
          <p:cNvSpPr/>
          <p:nvPr/>
        </p:nvSpPr>
        <p:spPr>
          <a:xfrm>
            <a:off x="388469" y="1277256"/>
            <a:ext cx="2572445" cy="292038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62641-3389-484D-AAC8-05BC2E4380B5}"/>
              </a:ext>
            </a:extLst>
          </p:cNvPr>
          <p:cNvSpPr>
            <a:spLocks noGrp="1"/>
          </p:cNvSpPr>
          <p:nvPr>
            <p:ph type="title"/>
          </p:nvPr>
        </p:nvSpPr>
        <p:spPr/>
        <p:txBody>
          <a:bodyPr>
            <a:noAutofit/>
          </a:bodyPr>
          <a:lstStyle/>
          <a:p>
            <a:r>
              <a:rPr lang="en-US"/>
              <a:t>Training Data - Snapshot</a:t>
            </a:r>
          </a:p>
        </p:txBody>
      </p:sp>
      <p:graphicFrame>
        <p:nvGraphicFramePr>
          <p:cNvPr id="5" name="Table 5">
            <a:extLst>
              <a:ext uri="{FF2B5EF4-FFF2-40B4-BE49-F238E27FC236}">
                <a16:creationId xmlns:a16="http://schemas.microsoft.com/office/drawing/2014/main" id="{C51691A8-45E1-48C5-8761-75BD391D55FE}"/>
              </a:ext>
            </a:extLst>
          </p:cNvPr>
          <p:cNvGraphicFramePr>
            <a:graphicFrameLocks noGrp="1"/>
          </p:cNvGraphicFramePr>
          <p:nvPr>
            <p:extLst>
              <p:ext uri="{D42A27DB-BD31-4B8C-83A1-F6EECF244321}">
                <p14:modId xmlns:p14="http://schemas.microsoft.com/office/powerpoint/2010/main" val="161323116"/>
              </p:ext>
            </p:extLst>
          </p:nvPr>
        </p:nvGraphicFramePr>
        <p:xfrm>
          <a:off x="3091543" y="1467716"/>
          <a:ext cx="8548917" cy="2729926"/>
        </p:xfrm>
        <a:graphic>
          <a:graphicData uri="http://schemas.openxmlformats.org/drawingml/2006/table">
            <a:tbl>
              <a:tblPr firstRow="1" bandRow="1">
                <a:tableStyleId>{5C22544A-7EE6-4342-B048-85BDC9FD1C3A}</a:tableStyleId>
              </a:tblPr>
              <a:tblGrid>
                <a:gridCol w="861701">
                  <a:extLst>
                    <a:ext uri="{9D8B030D-6E8A-4147-A177-3AD203B41FA5}">
                      <a16:colId xmlns:a16="http://schemas.microsoft.com/office/drawing/2014/main" val="2855212170"/>
                    </a:ext>
                  </a:extLst>
                </a:gridCol>
                <a:gridCol w="955908">
                  <a:extLst>
                    <a:ext uri="{9D8B030D-6E8A-4147-A177-3AD203B41FA5}">
                      <a16:colId xmlns:a16="http://schemas.microsoft.com/office/drawing/2014/main" val="566567837"/>
                    </a:ext>
                  </a:extLst>
                </a:gridCol>
                <a:gridCol w="2498777">
                  <a:extLst>
                    <a:ext uri="{9D8B030D-6E8A-4147-A177-3AD203B41FA5}">
                      <a16:colId xmlns:a16="http://schemas.microsoft.com/office/drawing/2014/main" val="821421954"/>
                    </a:ext>
                  </a:extLst>
                </a:gridCol>
                <a:gridCol w="884522">
                  <a:extLst>
                    <a:ext uri="{9D8B030D-6E8A-4147-A177-3AD203B41FA5}">
                      <a16:colId xmlns:a16="http://schemas.microsoft.com/office/drawing/2014/main" val="1791231889"/>
                    </a:ext>
                  </a:extLst>
                </a:gridCol>
                <a:gridCol w="775740">
                  <a:extLst>
                    <a:ext uri="{9D8B030D-6E8A-4147-A177-3AD203B41FA5}">
                      <a16:colId xmlns:a16="http://schemas.microsoft.com/office/drawing/2014/main" val="3732732072"/>
                    </a:ext>
                  </a:extLst>
                </a:gridCol>
                <a:gridCol w="1744114">
                  <a:extLst>
                    <a:ext uri="{9D8B030D-6E8A-4147-A177-3AD203B41FA5}">
                      <a16:colId xmlns:a16="http://schemas.microsoft.com/office/drawing/2014/main" val="3269573882"/>
                    </a:ext>
                  </a:extLst>
                </a:gridCol>
                <a:gridCol w="828155">
                  <a:extLst>
                    <a:ext uri="{9D8B030D-6E8A-4147-A177-3AD203B41FA5}">
                      <a16:colId xmlns:a16="http://schemas.microsoft.com/office/drawing/2014/main" val="2894171335"/>
                    </a:ext>
                  </a:extLst>
                </a:gridCol>
              </a:tblGrid>
              <a:tr h="509350">
                <a:tc>
                  <a:txBody>
                    <a:bodyPr/>
                    <a:lstStyle/>
                    <a:p>
                      <a:pPr algn="ctr"/>
                      <a:r>
                        <a:rPr lang="en-US" sz="1200" b="0">
                          <a:latin typeface="Segoe UI Semibold"/>
                          <a:cs typeface="Segoe UI Semibold"/>
                        </a:rPr>
                        <a:t>First Name</a:t>
                      </a:r>
                    </a:p>
                  </a:txBody>
                  <a:tcPr anchor="ctr">
                    <a:solidFill>
                      <a:srgbClr val="002060"/>
                    </a:solidFill>
                  </a:tcPr>
                </a:tc>
                <a:tc>
                  <a:txBody>
                    <a:bodyPr/>
                    <a:lstStyle/>
                    <a:p>
                      <a:pPr algn="ctr"/>
                      <a:r>
                        <a:rPr lang="en-US" sz="1200" b="0">
                          <a:latin typeface="Segoe UI Semibold"/>
                          <a:cs typeface="Segoe UI Semibold"/>
                        </a:rPr>
                        <a:t>Last Name</a:t>
                      </a:r>
                    </a:p>
                  </a:txBody>
                  <a:tcPr anchor="ctr">
                    <a:solidFill>
                      <a:srgbClr val="002060"/>
                    </a:solidFill>
                  </a:tcPr>
                </a:tc>
                <a:tc>
                  <a:txBody>
                    <a:bodyPr/>
                    <a:lstStyle/>
                    <a:p>
                      <a:pPr algn="ctr"/>
                      <a:r>
                        <a:rPr lang="en-US" sz="1200" b="0">
                          <a:latin typeface="Segoe UI Semibold"/>
                          <a:cs typeface="Segoe UI Semibold"/>
                        </a:rPr>
                        <a:t>Address</a:t>
                      </a:r>
                    </a:p>
                  </a:txBody>
                  <a:tcPr anchor="ctr">
                    <a:solidFill>
                      <a:srgbClr val="002060"/>
                    </a:solidFill>
                  </a:tcPr>
                </a:tc>
                <a:tc>
                  <a:txBody>
                    <a:bodyPr/>
                    <a:lstStyle/>
                    <a:p>
                      <a:pPr algn="ctr"/>
                      <a:r>
                        <a:rPr lang="en-US" sz="1200" b="0">
                          <a:latin typeface="Segoe UI Semibold"/>
                          <a:cs typeface="Segoe UI Semibold"/>
                        </a:rPr>
                        <a:t>First Name</a:t>
                      </a:r>
                    </a:p>
                  </a:txBody>
                  <a:tcPr anchor="ctr">
                    <a:solidFill>
                      <a:srgbClr val="002060"/>
                    </a:solidFill>
                  </a:tcPr>
                </a:tc>
                <a:tc>
                  <a:txBody>
                    <a:bodyPr/>
                    <a:lstStyle/>
                    <a:p>
                      <a:pPr algn="ctr"/>
                      <a:r>
                        <a:rPr lang="en-US" sz="1200" b="0">
                          <a:latin typeface="Segoe UI Semibold"/>
                          <a:cs typeface="Segoe UI Semibold"/>
                        </a:rPr>
                        <a:t>Last Name</a:t>
                      </a:r>
                    </a:p>
                  </a:txBody>
                  <a:tcPr anchor="ctr">
                    <a:solidFill>
                      <a:srgbClr val="002060"/>
                    </a:solidFill>
                  </a:tcPr>
                </a:tc>
                <a:tc>
                  <a:txBody>
                    <a:bodyPr/>
                    <a:lstStyle/>
                    <a:p>
                      <a:pPr algn="ctr"/>
                      <a:r>
                        <a:rPr lang="en-US" sz="1200" b="0">
                          <a:latin typeface="Segoe UI Semibold"/>
                          <a:cs typeface="Segoe UI Semibold"/>
                        </a:rPr>
                        <a:t>Address</a:t>
                      </a:r>
                    </a:p>
                  </a:txBody>
                  <a:tcPr anchor="ctr">
                    <a:solidFill>
                      <a:srgbClr val="002060"/>
                    </a:solidFill>
                  </a:tcPr>
                </a:tc>
                <a:tc>
                  <a:txBody>
                    <a:bodyPr/>
                    <a:lstStyle/>
                    <a:p>
                      <a:pPr algn="ctr"/>
                      <a:r>
                        <a:rPr lang="en-US" sz="1200" b="0">
                          <a:latin typeface="Segoe UI Semibold"/>
                          <a:cs typeface="Segoe UI Semibold"/>
                        </a:rPr>
                        <a:t>Match (0/1)</a:t>
                      </a:r>
                    </a:p>
                  </a:txBody>
                  <a:tcPr anchor="ctr">
                    <a:solidFill>
                      <a:srgbClr val="002060"/>
                    </a:solidFill>
                  </a:tcPr>
                </a:tc>
                <a:extLst>
                  <a:ext uri="{0D108BD9-81ED-4DB2-BD59-A6C34878D82A}">
                    <a16:rowId xmlns:a16="http://schemas.microsoft.com/office/drawing/2014/main" val="366560257"/>
                  </a:ext>
                </a:extLst>
              </a:tr>
              <a:tr h="943306">
                <a:tc>
                  <a:txBody>
                    <a:bodyPr/>
                    <a:lstStyle/>
                    <a:p>
                      <a:r>
                        <a:rPr lang="en-US" sz="1200">
                          <a:latin typeface="Segoe UI"/>
                          <a:cs typeface="Segoe UI"/>
                        </a:rPr>
                        <a:t>Ashish </a:t>
                      </a:r>
                      <a:endParaRPr lang="en-US" sz="1200">
                        <a:latin typeface="Segoe UI" panose="020B0502040204020203" pitchFamily="34" charset="0"/>
                        <a:cs typeface="Segoe UI" panose="020B0502040204020203" pitchFamily="34" charset="0"/>
                      </a:endParaRPr>
                    </a:p>
                  </a:txBody>
                  <a:tcPr anchor="ctr"/>
                </a:tc>
                <a:tc>
                  <a:txBody>
                    <a:bodyPr/>
                    <a:lstStyle/>
                    <a:p>
                      <a:r>
                        <a:rPr lang="en-US" sz="1200">
                          <a:latin typeface="Segoe UI"/>
                          <a:cs typeface="Segoe UI"/>
                        </a:rPr>
                        <a:t>Kumar</a:t>
                      </a:r>
                    </a:p>
                  </a:txBody>
                  <a:tcPr anchor="ctr"/>
                </a:tc>
                <a:tc>
                  <a:txBody>
                    <a:bodyPr/>
                    <a:lstStyle/>
                    <a:p>
                      <a:r>
                        <a:rPr lang="en-US" sz="1200" err="1">
                          <a:latin typeface="Segoe UI"/>
                          <a:cs typeface="Segoe UI"/>
                        </a:rPr>
                        <a:t>Strium</a:t>
                      </a:r>
                      <a:r>
                        <a:rPr lang="en-US" sz="1200">
                          <a:latin typeface="Segoe UI"/>
                          <a:cs typeface="Segoe UI"/>
                        </a:rPr>
                        <a:t>, Block No 216, Andheri - Kurla Rd, C-Wing, Hanuman Nagar, Andheri East, Mumbai, Maharashtra 400059</a:t>
                      </a:r>
                    </a:p>
                  </a:txBody>
                  <a:tcPr anchor="ctr"/>
                </a:tc>
                <a:tc>
                  <a:txBody>
                    <a:bodyPr/>
                    <a:lstStyle/>
                    <a:p>
                      <a:r>
                        <a:rPr lang="en-US" sz="1200">
                          <a:latin typeface="Segoe UI"/>
                          <a:cs typeface="Segoe UI"/>
                        </a:rPr>
                        <a:t>Ashish Ranjan</a:t>
                      </a:r>
                    </a:p>
                  </a:txBody>
                  <a:tcPr anchor="ctr"/>
                </a:tc>
                <a:tc>
                  <a:txBody>
                    <a:bodyPr/>
                    <a:lstStyle/>
                    <a:p>
                      <a:r>
                        <a:rPr lang="en-US" sz="1200">
                          <a:latin typeface="Segoe UI"/>
                          <a:cs typeface="Segoe UI"/>
                        </a:rPr>
                        <a:t>Kumar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No 216, Hanuman Nagar, Andheri East, Mumbai, Maharashtra 400059</a:t>
                      </a:r>
                    </a:p>
                  </a:txBody>
                  <a:tcPr anchor="ctr"/>
                </a:tc>
                <a:tc>
                  <a:txBody>
                    <a:bodyPr/>
                    <a:lstStyle/>
                    <a:p>
                      <a:r>
                        <a:rPr lang="en-US" sz="1200">
                          <a:latin typeface="Segoe UI"/>
                          <a:cs typeface="Segoe UI"/>
                        </a:rPr>
                        <a:t>1</a:t>
                      </a:r>
                    </a:p>
                  </a:txBody>
                  <a:tcPr anchor="ctr"/>
                </a:tc>
                <a:extLst>
                  <a:ext uri="{0D108BD9-81ED-4DB2-BD59-A6C34878D82A}">
                    <a16:rowId xmlns:a16="http://schemas.microsoft.com/office/drawing/2014/main" val="488598808"/>
                  </a:ext>
                </a:extLst>
              </a:tr>
              <a:tr h="841333">
                <a:tc>
                  <a:txBody>
                    <a:bodyPr/>
                    <a:lstStyle/>
                    <a:p>
                      <a:r>
                        <a:rPr lang="en-US" sz="1200">
                          <a:latin typeface="Segoe UI"/>
                          <a:cs typeface="Segoe UI"/>
                        </a:rPr>
                        <a:t>Ashish M</a:t>
                      </a:r>
                    </a:p>
                  </a:txBody>
                  <a:tcPr anchor="ctr"/>
                </a:tc>
                <a:tc>
                  <a:txBody>
                    <a:bodyPr/>
                    <a:lstStyle/>
                    <a:p>
                      <a:r>
                        <a:rPr lang="en-US" sz="1200">
                          <a:latin typeface="Segoe UI"/>
                          <a:cs typeface="Segoe UI"/>
                        </a:rPr>
                        <a:t>Kumar</a:t>
                      </a:r>
                    </a:p>
                  </a:txBody>
                  <a:tcPr anchor="ctr"/>
                </a:tc>
                <a:tc>
                  <a:txBody>
                    <a:bodyPr/>
                    <a:lstStyle/>
                    <a:p>
                      <a:r>
                        <a:rPr lang="en-US" sz="1200" err="1">
                          <a:latin typeface="Segoe UI"/>
                          <a:cs typeface="Segoe UI"/>
                        </a:rPr>
                        <a:t>Strium</a:t>
                      </a:r>
                      <a:r>
                        <a:rPr lang="en-US" sz="1200">
                          <a:latin typeface="Segoe UI"/>
                          <a:cs typeface="Segoe UI"/>
                        </a:rPr>
                        <a:t>, Block No 216, Andheri - Kurla Rd, C-Wing, Hanuman Nagar, Andheri East, Mumbai, Maharashtra 400059</a:t>
                      </a:r>
                    </a:p>
                  </a:txBody>
                  <a:tcPr anchor="ctr"/>
                </a:tc>
                <a:tc>
                  <a:txBody>
                    <a:bodyPr/>
                    <a:lstStyle/>
                    <a:p>
                      <a:r>
                        <a:rPr lang="en-US" sz="1200">
                          <a:latin typeface="Segoe UI"/>
                          <a:cs typeface="Segoe UI"/>
                        </a:rPr>
                        <a:t>Ashish Kumar</a:t>
                      </a:r>
                    </a:p>
                  </a:txBody>
                  <a:tcPr anchor="ctr"/>
                </a:tc>
                <a:tc>
                  <a:txBody>
                    <a:bodyPr/>
                    <a:lstStyle/>
                    <a:p>
                      <a:r>
                        <a:rPr lang="en-US" sz="1200">
                          <a:latin typeface="Segoe UI"/>
                          <a:cs typeface="Segoe UI"/>
                        </a:rPr>
                        <a:t>Mahajan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Segoe UI"/>
                          <a:cs typeface="Segoe UI"/>
                        </a:rPr>
                        <a:t>131 / B, Link Rd, </a:t>
                      </a:r>
                      <a:r>
                        <a:rPr lang="en-US" sz="1200" err="1">
                          <a:latin typeface="Segoe UI"/>
                          <a:cs typeface="Segoe UI"/>
                        </a:rPr>
                        <a:t>Chakala</a:t>
                      </a:r>
                      <a:r>
                        <a:rPr lang="en-US" sz="1200">
                          <a:latin typeface="Segoe UI"/>
                          <a:cs typeface="Segoe UI"/>
                        </a:rPr>
                        <a:t>, Andheri East, Mumbai, Maharashtra 400099</a:t>
                      </a:r>
                    </a:p>
                  </a:txBody>
                  <a:tcPr anchor="ctr"/>
                </a:tc>
                <a:tc>
                  <a:txBody>
                    <a:bodyPr/>
                    <a:lstStyle/>
                    <a:p>
                      <a:r>
                        <a:rPr lang="en-US" sz="1200">
                          <a:latin typeface="Segoe UI"/>
                          <a:cs typeface="Segoe UI"/>
                        </a:rPr>
                        <a:t>0</a:t>
                      </a:r>
                    </a:p>
                  </a:txBody>
                  <a:tcPr anchor="ctr"/>
                </a:tc>
                <a:extLst>
                  <a:ext uri="{0D108BD9-81ED-4DB2-BD59-A6C34878D82A}">
                    <a16:rowId xmlns:a16="http://schemas.microsoft.com/office/drawing/2014/main" val="3293430262"/>
                  </a:ext>
                </a:extLst>
              </a:tr>
              <a:tr h="435937">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tc>
                  <a:txBody>
                    <a:bodyPr/>
                    <a:lstStyle/>
                    <a:p>
                      <a:pPr algn="ctr"/>
                      <a:r>
                        <a:rPr lang="en-US" sz="1200" b="1">
                          <a:latin typeface="Segoe UI"/>
                          <a:cs typeface="Segoe UI"/>
                        </a:rPr>
                        <a:t>…</a:t>
                      </a:r>
                    </a:p>
                  </a:txBody>
                  <a:tcPr anchor="ctr"/>
                </a:tc>
                <a:extLst>
                  <a:ext uri="{0D108BD9-81ED-4DB2-BD59-A6C34878D82A}">
                    <a16:rowId xmlns:a16="http://schemas.microsoft.com/office/drawing/2014/main" val="352806420"/>
                  </a:ext>
                </a:extLst>
              </a:tr>
            </a:tbl>
          </a:graphicData>
        </a:graphic>
      </p:graphicFrame>
      <p:graphicFrame>
        <p:nvGraphicFramePr>
          <p:cNvPr id="9" name="Table 5">
            <a:extLst>
              <a:ext uri="{FF2B5EF4-FFF2-40B4-BE49-F238E27FC236}">
                <a16:creationId xmlns:a16="http://schemas.microsoft.com/office/drawing/2014/main" id="{C6B28AEB-A60F-4C19-A680-4059FF6303A3}"/>
              </a:ext>
            </a:extLst>
          </p:cNvPr>
          <p:cNvGraphicFramePr>
            <a:graphicFrameLocks noGrp="1"/>
          </p:cNvGraphicFramePr>
          <p:nvPr>
            <p:extLst>
              <p:ext uri="{D42A27DB-BD31-4B8C-83A1-F6EECF244321}">
                <p14:modId xmlns:p14="http://schemas.microsoft.com/office/powerpoint/2010/main" val="247628097"/>
              </p:ext>
            </p:extLst>
          </p:nvPr>
        </p:nvGraphicFramePr>
        <p:xfrm>
          <a:off x="533891" y="4710284"/>
          <a:ext cx="11106570" cy="1740918"/>
        </p:xfrm>
        <a:graphic>
          <a:graphicData uri="http://schemas.openxmlformats.org/drawingml/2006/table">
            <a:tbl>
              <a:tblPr firstRow="1" bandRow="1">
                <a:tableStyleId>{5C22544A-7EE6-4342-B048-85BDC9FD1C3A}</a:tableStyleId>
              </a:tblPr>
              <a:tblGrid>
                <a:gridCol w="1110657">
                  <a:extLst>
                    <a:ext uri="{9D8B030D-6E8A-4147-A177-3AD203B41FA5}">
                      <a16:colId xmlns:a16="http://schemas.microsoft.com/office/drawing/2014/main" val="2855212170"/>
                    </a:ext>
                  </a:extLst>
                </a:gridCol>
                <a:gridCol w="1110657">
                  <a:extLst>
                    <a:ext uri="{9D8B030D-6E8A-4147-A177-3AD203B41FA5}">
                      <a16:colId xmlns:a16="http://schemas.microsoft.com/office/drawing/2014/main" val="566567837"/>
                    </a:ext>
                  </a:extLst>
                </a:gridCol>
                <a:gridCol w="1110657">
                  <a:extLst>
                    <a:ext uri="{9D8B030D-6E8A-4147-A177-3AD203B41FA5}">
                      <a16:colId xmlns:a16="http://schemas.microsoft.com/office/drawing/2014/main" val="821421954"/>
                    </a:ext>
                  </a:extLst>
                </a:gridCol>
                <a:gridCol w="1110657">
                  <a:extLst>
                    <a:ext uri="{9D8B030D-6E8A-4147-A177-3AD203B41FA5}">
                      <a16:colId xmlns:a16="http://schemas.microsoft.com/office/drawing/2014/main" val="1791231889"/>
                    </a:ext>
                  </a:extLst>
                </a:gridCol>
                <a:gridCol w="1110657">
                  <a:extLst>
                    <a:ext uri="{9D8B030D-6E8A-4147-A177-3AD203B41FA5}">
                      <a16:colId xmlns:a16="http://schemas.microsoft.com/office/drawing/2014/main" val="3732732072"/>
                    </a:ext>
                  </a:extLst>
                </a:gridCol>
                <a:gridCol w="1110657">
                  <a:extLst>
                    <a:ext uri="{9D8B030D-6E8A-4147-A177-3AD203B41FA5}">
                      <a16:colId xmlns:a16="http://schemas.microsoft.com/office/drawing/2014/main" val="3269573882"/>
                    </a:ext>
                  </a:extLst>
                </a:gridCol>
                <a:gridCol w="1110657">
                  <a:extLst>
                    <a:ext uri="{9D8B030D-6E8A-4147-A177-3AD203B41FA5}">
                      <a16:colId xmlns:a16="http://schemas.microsoft.com/office/drawing/2014/main" val="1886141347"/>
                    </a:ext>
                  </a:extLst>
                </a:gridCol>
                <a:gridCol w="1110657">
                  <a:extLst>
                    <a:ext uri="{9D8B030D-6E8A-4147-A177-3AD203B41FA5}">
                      <a16:colId xmlns:a16="http://schemas.microsoft.com/office/drawing/2014/main" val="1976074565"/>
                    </a:ext>
                  </a:extLst>
                </a:gridCol>
                <a:gridCol w="1110657">
                  <a:extLst>
                    <a:ext uri="{9D8B030D-6E8A-4147-A177-3AD203B41FA5}">
                      <a16:colId xmlns:a16="http://schemas.microsoft.com/office/drawing/2014/main" val="1396811118"/>
                    </a:ext>
                  </a:extLst>
                </a:gridCol>
                <a:gridCol w="1110657">
                  <a:extLst>
                    <a:ext uri="{9D8B030D-6E8A-4147-A177-3AD203B41FA5}">
                      <a16:colId xmlns:a16="http://schemas.microsoft.com/office/drawing/2014/main" val="2894171335"/>
                    </a:ext>
                  </a:extLst>
                </a:gridCol>
              </a:tblGrid>
              <a:tr h="596859">
                <a:tc>
                  <a:txBody>
                    <a:bodyPr/>
                    <a:lstStyle/>
                    <a:p>
                      <a:pPr algn="ctr"/>
                      <a:r>
                        <a:rPr lang="en-US" sz="1100" b="0" err="1">
                          <a:latin typeface="Segoe UI Semibold"/>
                          <a:cs typeface="Segoe UI Semibold"/>
                        </a:rPr>
                        <a:t>Levenshtein_Full</a:t>
                      </a:r>
                      <a:r>
                        <a:rPr lang="en-US" sz="1100" b="0">
                          <a:latin typeface="Segoe UI Semibold"/>
                          <a:cs typeface="Segoe UI Semibold"/>
                        </a:rPr>
                        <a:t> name</a:t>
                      </a:r>
                    </a:p>
                  </a:txBody>
                  <a:tcPr anchor="ctr">
                    <a:solidFill>
                      <a:srgbClr val="002060"/>
                    </a:solidFill>
                  </a:tcPr>
                </a:tc>
                <a:tc>
                  <a:txBody>
                    <a:bodyPr/>
                    <a:lstStyle/>
                    <a:p>
                      <a:pPr algn="ctr"/>
                      <a:r>
                        <a:rPr lang="en-US" sz="1100" b="0">
                          <a:latin typeface="Segoe UI Semibold"/>
                          <a:cs typeface="Segoe UI Semibold"/>
                        </a:rPr>
                        <a:t>Jaro- </a:t>
                      </a:r>
                      <a:r>
                        <a:rPr lang="en-US" sz="1100" b="0" err="1">
                          <a:latin typeface="Segoe UI Semibold"/>
                          <a:cs typeface="Segoe UI Semibold"/>
                        </a:rPr>
                        <a:t>winkler</a:t>
                      </a:r>
                      <a:endParaRPr lang="en-US" sz="1100" b="0">
                        <a:latin typeface="Segoe UI Semibold"/>
                        <a:cs typeface="Segoe UI Semibold"/>
                      </a:endParaRPr>
                    </a:p>
                  </a:txBody>
                  <a:tcPr anchor="ctr">
                    <a:solidFill>
                      <a:srgbClr val="002060"/>
                    </a:solidFill>
                  </a:tcPr>
                </a:tc>
                <a:tc>
                  <a:txBody>
                    <a:bodyPr/>
                    <a:lstStyle/>
                    <a:p>
                      <a:pPr algn="ctr"/>
                      <a:r>
                        <a:rPr lang="en-US" sz="1100" b="0">
                          <a:latin typeface="Segoe UI Semibold"/>
                          <a:cs typeface="Segoe UI Semibold"/>
                        </a:rPr>
                        <a:t>Abbreviation Match</a:t>
                      </a:r>
                    </a:p>
                  </a:txBody>
                  <a:tcPr anchor="ctr">
                    <a:solidFill>
                      <a:srgbClr val="002060"/>
                    </a:solidFill>
                  </a:tcPr>
                </a:tc>
                <a:tc>
                  <a:txBody>
                    <a:bodyPr/>
                    <a:lstStyle/>
                    <a:p>
                      <a:pPr algn="ctr"/>
                      <a:r>
                        <a:rPr lang="en-US" sz="1100" b="0">
                          <a:latin typeface="Segoe UI Semibold"/>
                          <a:cs typeface="Segoe UI Semibold"/>
                        </a:rPr>
                        <a:t>Phonetic Match</a:t>
                      </a:r>
                    </a:p>
                  </a:txBody>
                  <a:tcPr anchor="ctr">
                    <a:solidFill>
                      <a:srgbClr val="002060"/>
                    </a:solidFill>
                  </a:tcPr>
                </a:tc>
                <a:tc>
                  <a:txBody>
                    <a:bodyPr/>
                    <a:lstStyle/>
                    <a:p>
                      <a:pPr algn="ctr"/>
                      <a:r>
                        <a:rPr lang="en-US" sz="1100" b="0">
                          <a:latin typeface="Segoe UI Semibold"/>
                          <a:cs typeface="Segoe UI Semibold"/>
                        </a:rPr>
                        <a:t>Fingerprint FirstName Match</a:t>
                      </a:r>
                    </a:p>
                  </a:txBody>
                  <a:tcPr anchor="ctr">
                    <a:solidFill>
                      <a:srgbClr val="002060"/>
                    </a:solidFill>
                  </a:tcPr>
                </a:tc>
                <a:tc>
                  <a:txBody>
                    <a:bodyPr/>
                    <a:lstStyle/>
                    <a:p>
                      <a:pPr algn="ctr"/>
                      <a:r>
                        <a:rPr lang="en-US" sz="1100" b="0">
                          <a:latin typeface="Segoe UI Semibold"/>
                          <a:cs typeface="Segoe UI Semibold"/>
                        </a:rPr>
                        <a:t>Address </a:t>
                      </a:r>
                      <a:endParaRPr lang="en-US" sz="1100" b="0">
                        <a:latin typeface="Segoe UI Semibold" panose="020B0702040204020203" pitchFamily="34" charset="0"/>
                        <a:cs typeface="Segoe UI Semibold" panose="020B0702040204020203" pitchFamily="34" charset="0"/>
                      </a:endParaRPr>
                    </a:p>
                    <a:p>
                      <a:pPr algn="ctr"/>
                      <a:r>
                        <a:rPr lang="en-US" sz="1100" b="0">
                          <a:latin typeface="Segoe UI Semibold"/>
                          <a:cs typeface="Segoe UI Semibold"/>
                        </a:rPr>
                        <a:t>Length diff</a:t>
                      </a:r>
                    </a:p>
                  </a:txBody>
                  <a:tcPr anchor="ctr">
                    <a:solidFill>
                      <a:srgbClr val="002060"/>
                    </a:solidFill>
                  </a:tcPr>
                </a:tc>
                <a:tc>
                  <a:txBody>
                    <a:bodyPr/>
                    <a:lstStyle/>
                    <a:p>
                      <a:pPr algn="ctr"/>
                      <a:r>
                        <a:rPr lang="en-US" sz="1100" b="0">
                          <a:latin typeface="Segoe UI Semibold"/>
                          <a:cs typeface="Segoe UI Semibold"/>
                        </a:rPr>
                        <a:t>City </a:t>
                      </a:r>
                      <a:r>
                        <a:rPr lang="en-US" sz="1100" b="0" err="1">
                          <a:latin typeface="Segoe UI Semibold"/>
                          <a:cs typeface="Segoe UI Semibold"/>
                        </a:rPr>
                        <a:t>Levenshtein</a:t>
                      </a:r>
                    </a:p>
                  </a:txBody>
                  <a:tcPr anchor="ctr">
                    <a:solidFill>
                      <a:srgbClr val="002060"/>
                    </a:solidFill>
                  </a:tcPr>
                </a:tc>
                <a:tc>
                  <a:txBody>
                    <a:bodyPr/>
                    <a:lstStyle/>
                    <a:p>
                      <a:pPr algn="ctr"/>
                      <a:r>
                        <a:rPr lang="en-US" sz="1400" b="0">
                          <a:latin typeface="Segoe UI Semibold"/>
                          <a:cs typeface="Segoe UI Semibold"/>
                        </a:rPr>
                        <a:t>…</a:t>
                      </a:r>
                      <a:endParaRPr lang="en-US" sz="1100" b="0">
                        <a:latin typeface="Segoe UI Semibold"/>
                        <a:cs typeface="Segoe UI Semibold"/>
                      </a:endParaRPr>
                    </a:p>
                  </a:txBody>
                  <a:tcPr anchor="ctr">
                    <a:solidFill>
                      <a:srgbClr val="002060"/>
                    </a:solidFill>
                  </a:tcPr>
                </a:tc>
                <a:tc>
                  <a:txBody>
                    <a:bodyPr/>
                    <a:lstStyle/>
                    <a:p>
                      <a:pPr algn="ctr"/>
                      <a:r>
                        <a:rPr lang="en-US" sz="1100" b="0">
                          <a:latin typeface="Segoe UI Semibold"/>
                          <a:cs typeface="Segoe UI Semibold"/>
                        </a:rPr>
                        <a:t>…</a:t>
                      </a:r>
                      <a:endParaRPr lang="en-US" sz="1000" b="0">
                        <a:latin typeface="Segoe UI Semibold"/>
                        <a:cs typeface="Segoe UI Semibold"/>
                      </a:endParaRPr>
                    </a:p>
                  </a:txBody>
                  <a:tcPr anchor="ctr">
                    <a:solidFill>
                      <a:srgbClr val="002060"/>
                    </a:solidFill>
                  </a:tcPr>
                </a:tc>
                <a:tc>
                  <a:txBody>
                    <a:bodyPr/>
                    <a:lstStyle/>
                    <a:p>
                      <a:pPr algn="ctr"/>
                      <a:r>
                        <a:rPr lang="en-US" sz="1100" b="0">
                          <a:latin typeface="Segoe UI Semibold"/>
                          <a:cs typeface="Segoe UI Semibold"/>
                        </a:rPr>
                        <a:t>Match (0/1)</a:t>
                      </a:r>
                    </a:p>
                  </a:txBody>
                  <a:tcPr anchor="ctr">
                    <a:solidFill>
                      <a:srgbClr val="002060"/>
                    </a:solidFill>
                  </a:tcPr>
                </a:tc>
                <a:extLst>
                  <a:ext uri="{0D108BD9-81ED-4DB2-BD59-A6C34878D82A}">
                    <a16:rowId xmlns:a16="http://schemas.microsoft.com/office/drawing/2014/main" val="366560257"/>
                  </a:ext>
                </a:extLst>
              </a:tr>
              <a:tr h="381353">
                <a:tc>
                  <a:txBody>
                    <a:bodyPr/>
                    <a:lstStyle/>
                    <a:p>
                      <a:r>
                        <a:rPr lang="en-US" sz="1400">
                          <a:latin typeface="Segoe UI"/>
                          <a:cs typeface="Segoe UI"/>
                        </a:rPr>
                        <a:t>5</a:t>
                      </a:r>
                    </a:p>
                  </a:txBody>
                  <a:tcPr anchor="ctr"/>
                </a:tc>
                <a:tc>
                  <a:txBody>
                    <a:bodyPr/>
                    <a:lstStyle/>
                    <a:p>
                      <a:r>
                        <a:rPr lang="en-US" sz="1400">
                          <a:latin typeface="Segoe UI"/>
                          <a:cs typeface="Segoe UI"/>
                        </a:rPr>
                        <a:t>0.75</a:t>
                      </a:r>
                    </a:p>
                  </a:txBody>
                  <a:tcPr anchor="ctr"/>
                </a:tc>
                <a:tc>
                  <a:txBody>
                    <a:bodyPr/>
                    <a:lstStyle/>
                    <a:p>
                      <a:r>
                        <a:rPr lang="en-US" sz="1400">
                          <a:latin typeface="Segoe UI"/>
                          <a:cs typeface="Segoe UI"/>
                        </a:rPr>
                        <a:t>0</a:t>
                      </a:r>
                    </a:p>
                  </a:txBody>
                  <a:tcPr anchor="ctr"/>
                </a:tc>
                <a:tc>
                  <a:txBody>
                    <a:bodyPr/>
                    <a:lstStyle/>
                    <a:p>
                      <a:r>
                        <a:rPr lang="en-US" sz="1400">
                          <a:latin typeface="Segoe UI"/>
                          <a:cs typeface="Segoe UI"/>
                        </a:rPr>
                        <a:t>1</a:t>
                      </a:r>
                    </a:p>
                  </a:txBody>
                  <a:tcPr anchor="ctr"/>
                </a:tc>
                <a:tc>
                  <a:txBody>
                    <a:bodyPr/>
                    <a:lstStyle/>
                    <a:p>
                      <a:r>
                        <a:rPr lang="en-US" sz="1400">
                          <a:latin typeface="Segoe UI"/>
                          <a:cs typeface="Segoe UI"/>
                        </a:rPr>
                        <a:t>1</a:t>
                      </a:r>
                    </a:p>
                  </a:txBody>
                  <a:tcPr anchor="ctr"/>
                </a:tc>
                <a:tc>
                  <a:txBody>
                    <a:bodyPr/>
                    <a:lstStyle/>
                    <a:p>
                      <a:r>
                        <a:rPr lang="en-US" sz="1400">
                          <a:latin typeface="Segoe UI"/>
                          <a:cs typeface="Segoe UI"/>
                        </a:rPr>
                        <a:t>10</a:t>
                      </a:r>
                    </a:p>
                  </a:txBody>
                  <a:tcPr anchor="ctr"/>
                </a:tc>
                <a:tc>
                  <a:txBody>
                    <a:bodyPr/>
                    <a:lstStyle/>
                    <a:p>
                      <a:r>
                        <a:rPr lang="en-US" sz="1400">
                          <a:latin typeface="Segoe UI"/>
                          <a:cs typeface="Segoe UI"/>
                        </a:rPr>
                        <a:t>2</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r>
                        <a:rPr lang="en-US" sz="1400">
                          <a:latin typeface="Segoe UI"/>
                          <a:cs typeface="Segoe UI"/>
                        </a:rPr>
                        <a:t>1</a:t>
                      </a:r>
                    </a:p>
                  </a:txBody>
                  <a:tcPr anchor="ctr"/>
                </a:tc>
                <a:extLst>
                  <a:ext uri="{0D108BD9-81ED-4DB2-BD59-A6C34878D82A}">
                    <a16:rowId xmlns:a16="http://schemas.microsoft.com/office/drawing/2014/main" val="488598808"/>
                  </a:ext>
                </a:extLst>
              </a:tr>
              <a:tr h="381353">
                <a:tc>
                  <a:txBody>
                    <a:bodyPr/>
                    <a:lstStyle/>
                    <a:p>
                      <a:r>
                        <a:rPr lang="en-US" sz="1400">
                          <a:latin typeface="Segoe UI"/>
                          <a:cs typeface="Segoe UI"/>
                        </a:rPr>
                        <a:t>7</a:t>
                      </a:r>
                    </a:p>
                  </a:txBody>
                  <a:tcPr anchor="ctr"/>
                </a:tc>
                <a:tc>
                  <a:txBody>
                    <a:bodyPr/>
                    <a:lstStyle/>
                    <a:p>
                      <a:r>
                        <a:rPr lang="en-US" sz="1400">
                          <a:latin typeface="Segoe UI"/>
                          <a:cs typeface="Segoe UI"/>
                        </a:rPr>
                        <a:t>0.75</a:t>
                      </a:r>
                    </a:p>
                  </a:txBody>
                  <a:tcPr anchor="ctr"/>
                </a:tc>
                <a:tc>
                  <a:txBody>
                    <a:bodyPr/>
                    <a:lstStyle/>
                    <a:p>
                      <a:r>
                        <a:rPr lang="en-US" sz="1400">
                          <a:latin typeface="Segoe UI"/>
                          <a:cs typeface="Segoe UI"/>
                        </a:rPr>
                        <a:t>0</a:t>
                      </a:r>
                    </a:p>
                  </a:txBody>
                  <a:tcPr anchor="ctr"/>
                </a:tc>
                <a:tc>
                  <a:txBody>
                    <a:bodyPr/>
                    <a:lstStyle/>
                    <a:p>
                      <a:r>
                        <a:rPr lang="en-US" sz="1400">
                          <a:latin typeface="Segoe UI"/>
                          <a:cs typeface="Segoe UI"/>
                        </a:rPr>
                        <a:t>2</a:t>
                      </a:r>
                    </a:p>
                  </a:txBody>
                  <a:tcPr anchor="ctr"/>
                </a:tc>
                <a:tc>
                  <a:txBody>
                    <a:bodyPr/>
                    <a:lstStyle/>
                    <a:p>
                      <a:r>
                        <a:rPr lang="en-US" sz="1400">
                          <a:latin typeface="Segoe UI"/>
                          <a:cs typeface="Segoe UI"/>
                        </a:rPr>
                        <a:t>2</a:t>
                      </a:r>
                    </a:p>
                  </a:txBody>
                  <a:tcPr anchor="ctr"/>
                </a:tc>
                <a:tc>
                  <a:txBody>
                    <a:bodyPr/>
                    <a:lstStyle/>
                    <a:p>
                      <a:r>
                        <a:rPr lang="en-US" sz="1400">
                          <a:latin typeface="Segoe UI"/>
                          <a:cs typeface="Segoe UI"/>
                        </a:rPr>
                        <a:t>12</a:t>
                      </a:r>
                    </a:p>
                  </a:txBody>
                  <a:tcPr anchor="ctr"/>
                </a:tc>
                <a:tc>
                  <a:txBody>
                    <a:bodyPr/>
                    <a:lstStyle/>
                    <a:p>
                      <a:r>
                        <a:rPr lang="en-US" sz="1400">
                          <a:latin typeface="Segoe UI"/>
                          <a:cs typeface="Segoe UI"/>
                        </a:rPr>
                        <a:t>2</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r>
                        <a:rPr lang="en-US" sz="1400">
                          <a:latin typeface="Segoe UI"/>
                          <a:cs typeface="Segoe UI"/>
                        </a:rPr>
                        <a:t>0</a:t>
                      </a:r>
                    </a:p>
                  </a:txBody>
                  <a:tcPr anchor="ctr"/>
                </a:tc>
                <a:extLst>
                  <a:ext uri="{0D108BD9-81ED-4DB2-BD59-A6C34878D82A}">
                    <a16:rowId xmlns:a16="http://schemas.microsoft.com/office/drawing/2014/main" val="3293430262"/>
                  </a:ext>
                </a:extLst>
              </a:tr>
              <a:tr h="381353">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tc>
                  <a:txBody>
                    <a:bodyPr/>
                    <a:lstStyle/>
                    <a:p>
                      <a:pPr algn="ctr"/>
                      <a:r>
                        <a:rPr lang="en-US" sz="1400" b="1">
                          <a:latin typeface="Segoe UI"/>
                          <a:cs typeface="Segoe UI"/>
                        </a:rPr>
                        <a:t>…</a:t>
                      </a:r>
                    </a:p>
                  </a:txBody>
                  <a:tcPr anchor="ctr"/>
                </a:tc>
                <a:extLst>
                  <a:ext uri="{0D108BD9-81ED-4DB2-BD59-A6C34878D82A}">
                    <a16:rowId xmlns:a16="http://schemas.microsoft.com/office/drawing/2014/main" val="352806420"/>
                  </a:ext>
                </a:extLst>
              </a:tr>
            </a:tbl>
          </a:graphicData>
        </a:graphic>
      </p:graphicFrame>
      <p:sp>
        <p:nvSpPr>
          <p:cNvPr id="10" name="Arrow: Down 9">
            <a:extLst>
              <a:ext uri="{FF2B5EF4-FFF2-40B4-BE49-F238E27FC236}">
                <a16:creationId xmlns:a16="http://schemas.microsoft.com/office/drawing/2014/main" id="{3255048D-D0F7-479F-BF56-AD454BAAFCC5}"/>
              </a:ext>
            </a:extLst>
          </p:cNvPr>
          <p:cNvSpPr/>
          <p:nvPr/>
        </p:nvSpPr>
        <p:spPr>
          <a:xfrm>
            <a:off x="6461632" y="4269750"/>
            <a:ext cx="923364" cy="36842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36AB1642-44E4-4B96-A642-496E4E013CEF}"/>
              </a:ext>
            </a:extLst>
          </p:cNvPr>
          <p:cNvSpPr txBox="1">
            <a:spLocks/>
          </p:cNvSpPr>
          <p:nvPr/>
        </p:nvSpPr>
        <p:spPr>
          <a:xfrm>
            <a:off x="551538" y="1147109"/>
            <a:ext cx="2020902" cy="182832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400">
                <a:solidFill>
                  <a:schemeClr val="tx1">
                    <a:lumMod val="95000"/>
                    <a:lumOff val="5000"/>
                  </a:schemeClr>
                </a:solidFill>
                <a:latin typeface="Segoe UI" panose="020B0502040204020203" pitchFamily="34" charset="0"/>
                <a:cs typeface="Segoe UI" panose="020B0502040204020203" pitchFamily="34" charset="0"/>
              </a:rPr>
              <a:t>Raw data to Preprocessed data</a:t>
            </a:r>
          </a:p>
        </p:txBody>
      </p:sp>
      <p:sp>
        <p:nvSpPr>
          <p:cNvPr id="3" name="TextBox 2">
            <a:extLst>
              <a:ext uri="{FF2B5EF4-FFF2-40B4-BE49-F238E27FC236}">
                <a16:creationId xmlns:a16="http://schemas.microsoft.com/office/drawing/2014/main" id="{13C5E514-A8EA-4FC6-A35D-A20B131334C0}"/>
              </a:ext>
            </a:extLst>
          </p:cNvPr>
          <p:cNvSpPr txBox="1"/>
          <p:nvPr/>
        </p:nvSpPr>
        <p:spPr>
          <a:xfrm>
            <a:off x="4953450" y="1061812"/>
            <a:ext cx="575799" cy="215444"/>
          </a:xfrm>
          <a:prstGeom prst="rect">
            <a:avLst/>
          </a:prstGeom>
          <a:noFill/>
        </p:spPr>
        <p:txBody>
          <a:bodyPr wrap="none" rtlCol="0">
            <a:spAutoFit/>
          </a:bodyPr>
          <a:lstStyle/>
          <a:p>
            <a:r>
              <a:rPr lang="en-US" sz="800" b="1"/>
              <a:t>Record 1 </a:t>
            </a:r>
          </a:p>
        </p:txBody>
      </p:sp>
      <p:sp>
        <p:nvSpPr>
          <p:cNvPr id="7" name="Left Brace 6">
            <a:extLst>
              <a:ext uri="{FF2B5EF4-FFF2-40B4-BE49-F238E27FC236}">
                <a16:creationId xmlns:a16="http://schemas.microsoft.com/office/drawing/2014/main" id="{71DE3DCB-2B78-42AC-9BDF-41E5A62C72F9}"/>
              </a:ext>
            </a:extLst>
          </p:cNvPr>
          <p:cNvSpPr/>
          <p:nvPr/>
        </p:nvSpPr>
        <p:spPr>
          <a:xfrm rot="5400000">
            <a:off x="5143309" y="-715146"/>
            <a:ext cx="140372" cy="4179025"/>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B0ACB3CD-1F2E-4E7E-9A4A-F58BEA866399}"/>
              </a:ext>
            </a:extLst>
          </p:cNvPr>
          <p:cNvSpPr txBox="1"/>
          <p:nvPr/>
        </p:nvSpPr>
        <p:spPr>
          <a:xfrm>
            <a:off x="8769417" y="1061812"/>
            <a:ext cx="623889" cy="215444"/>
          </a:xfrm>
          <a:prstGeom prst="rect">
            <a:avLst/>
          </a:prstGeom>
          <a:noFill/>
        </p:spPr>
        <p:txBody>
          <a:bodyPr wrap="square" rtlCol="0">
            <a:spAutoFit/>
          </a:bodyPr>
          <a:lstStyle/>
          <a:p>
            <a:pPr algn="ctr"/>
            <a:r>
              <a:rPr lang="en-US" sz="800" b="1"/>
              <a:t>Record 2 </a:t>
            </a:r>
          </a:p>
        </p:txBody>
      </p:sp>
      <p:sp>
        <p:nvSpPr>
          <p:cNvPr id="14" name="Left Brace 13">
            <a:extLst>
              <a:ext uri="{FF2B5EF4-FFF2-40B4-BE49-F238E27FC236}">
                <a16:creationId xmlns:a16="http://schemas.microsoft.com/office/drawing/2014/main" id="{276C5E03-62E5-4300-B633-ED220FA5513D}"/>
              </a:ext>
            </a:extLst>
          </p:cNvPr>
          <p:cNvSpPr/>
          <p:nvPr/>
        </p:nvSpPr>
        <p:spPr>
          <a:xfrm rot="5400000">
            <a:off x="9020462" y="-331285"/>
            <a:ext cx="121800" cy="3392731"/>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344056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5FDE-D05C-4083-86C5-B4B2A4FBDB21}"/>
              </a:ext>
            </a:extLst>
          </p:cNvPr>
          <p:cNvSpPr>
            <a:spLocks noGrp="1"/>
          </p:cNvSpPr>
          <p:nvPr>
            <p:ph type="title"/>
          </p:nvPr>
        </p:nvSpPr>
        <p:spPr/>
        <p:txBody>
          <a:bodyPr>
            <a:normAutofit/>
          </a:bodyPr>
          <a:lstStyle/>
          <a:p>
            <a:r>
              <a:rPr lang="en-US" b="1"/>
              <a:t>Train Classification Model</a:t>
            </a:r>
          </a:p>
        </p:txBody>
      </p:sp>
      <p:sp>
        <p:nvSpPr>
          <p:cNvPr id="5" name="Content Placeholder 4">
            <a:extLst>
              <a:ext uri="{FF2B5EF4-FFF2-40B4-BE49-F238E27FC236}">
                <a16:creationId xmlns:a16="http://schemas.microsoft.com/office/drawing/2014/main" id="{B77C2441-FE4D-46B6-85ED-B81912C6C5F2}"/>
              </a:ext>
            </a:extLst>
          </p:cNvPr>
          <p:cNvSpPr>
            <a:spLocks noGrp="1"/>
          </p:cNvSpPr>
          <p:nvPr>
            <p:ph idx="1"/>
          </p:nvPr>
        </p:nvSpPr>
        <p:spPr>
          <a:xfrm>
            <a:off x="493486" y="1284720"/>
            <a:ext cx="10914743" cy="4860201"/>
          </a:xfrm>
        </p:spPr>
        <p:txBody>
          <a:bodyPr>
            <a:normAutofit/>
          </a:bodyPr>
          <a:lstStyle/>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This preprocessed data will be passed to a Predictive Model for classification</a:t>
            </a:r>
          </a:p>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In addition to the extracted features, Character N-Grams can also be identified and a </a:t>
            </a:r>
            <a:r>
              <a:rPr lang="en-US" sz="2200" err="1">
                <a:latin typeface="Segoe UI Light" panose="020B0502040204020203" pitchFamily="34" charset="0"/>
                <a:cs typeface="Segoe UI Light" panose="020B0502040204020203" pitchFamily="34" charset="0"/>
              </a:rPr>
              <a:t>fastText</a:t>
            </a:r>
            <a:r>
              <a:rPr lang="en-US" sz="2200">
                <a:latin typeface="Segoe UI Light" panose="020B0502040204020203" pitchFamily="34" charset="0"/>
                <a:cs typeface="Segoe UI Light" panose="020B0502040204020203" pitchFamily="34" charset="0"/>
              </a:rPr>
              <a:t> based Word Embeddings may be passed into the model as features</a:t>
            </a:r>
          </a:p>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A Deep-Learning based framework such as </a:t>
            </a:r>
            <a:r>
              <a:rPr lang="en-US" sz="2200" err="1">
                <a:latin typeface="Segoe UI Light" panose="020B0502040204020203" pitchFamily="34" charset="0"/>
                <a:cs typeface="Segoe UI Light" panose="020B0502040204020203" pitchFamily="34" charset="0"/>
              </a:rPr>
              <a:t>DeepER</a:t>
            </a:r>
            <a:r>
              <a:rPr lang="en-US" sz="2200">
                <a:latin typeface="Segoe UI Light" panose="020B0502040204020203" pitchFamily="34" charset="0"/>
                <a:cs typeface="Segoe UI Light" panose="020B0502040204020203" pitchFamily="34" charset="0"/>
              </a:rPr>
              <a:t> or </a:t>
            </a:r>
            <a:r>
              <a:rPr lang="en-US" sz="2200" err="1">
                <a:latin typeface="Segoe UI Light" panose="020B0502040204020203" pitchFamily="34" charset="0"/>
                <a:cs typeface="Segoe UI Light" panose="020B0502040204020203" pitchFamily="34" charset="0"/>
              </a:rPr>
              <a:t>DeepMatcher</a:t>
            </a:r>
            <a:r>
              <a:rPr lang="en-US" sz="2200">
                <a:latin typeface="Segoe UI Light" panose="020B0502040204020203" pitchFamily="34" charset="0"/>
                <a:cs typeface="Segoe UI Light" panose="020B0502040204020203" pitchFamily="34" charset="0"/>
              </a:rPr>
              <a:t> can also be used for this solution</a:t>
            </a:r>
          </a:p>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Evaluation can be based on the same metrics as mentioned earlier</a:t>
            </a:r>
          </a:p>
          <a:p>
            <a:pPr lvl="1">
              <a:lnSpc>
                <a:spcPct val="100000"/>
              </a:lnSpc>
              <a:spcBef>
                <a:spcPts val="1200"/>
              </a:spcBef>
            </a:pPr>
            <a:r>
              <a:rPr lang="en-US" sz="1800">
                <a:latin typeface="Segoe UI Light" panose="020B0502040204020203" pitchFamily="34" charset="0"/>
                <a:cs typeface="Segoe UI Light" panose="020B0502040204020203" pitchFamily="34" charset="0"/>
              </a:rPr>
              <a:t>Precision</a:t>
            </a:r>
          </a:p>
          <a:p>
            <a:pPr lvl="1">
              <a:lnSpc>
                <a:spcPct val="100000"/>
              </a:lnSpc>
              <a:spcBef>
                <a:spcPts val="1200"/>
              </a:spcBef>
            </a:pPr>
            <a:r>
              <a:rPr lang="en-US" sz="1800">
                <a:latin typeface="Segoe UI Light" panose="020B0502040204020203" pitchFamily="34" charset="0"/>
                <a:cs typeface="Segoe UI Light" panose="020B0502040204020203" pitchFamily="34" charset="0"/>
              </a:rPr>
              <a:t>Recall</a:t>
            </a:r>
          </a:p>
          <a:p>
            <a:pPr lvl="1">
              <a:lnSpc>
                <a:spcPct val="100000"/>
              </a:lnSpc>
              <a:spcBef>
                <a:spcPts val="1200"/>
              </a:spcBef>
            </a:pPr>
            <a:r>
              <a:rPr lang="en-US" sz="1800">
                <a:latin typeface="Segoe UI Light" panose="020B0502040204020203" pitchFamily="34" charset="0"/>
                <a:cs typeface="Segoe UI Light" panose="020B0502040204020203" pitchFamily="34" charset="0"/>
              </a:rPr>
              <a:t>F1 etc.</a:t>
            </a:r>
          </a:p>
        </p:txBody>
      </p:sp>
    </p:spTree>
    <p:extLst>
      <p:ext uri="{BB962C8B-B14F-4D97-AF65-F5344CB8AC3E}">
        <p14:creationId xmlns:p14="http://schemas.microsoft.com/office/powerpoint/2010/main" val="2202862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62641-3389-484D-AAC8-05BC2E4380B5}"/>
              </a:ext>
            </a:extLst>
          </p:cNvPr>
          <p:cNvSpPr>
            <a:spLocks noGrp="1"/>
          </p:cNvSpPr>
          <p:nvPr>
            <p:ph type="title"/>
          </p:nvPr>
        </p:nvSpPr>
        <p:spPr/>
        <p:txBody>
          <a:bodyPr/>
          <a:lstStyle/>
          <a:p>
            <a:r>
              <a:rPr lang="en-US" b="1"/>
              <a:t>Inference/Prediction - Cycle</a:t>
            </a:r>
            <a:endParaRPr lang="en-US"/>
          </a:p>
        </p:txBody>
      </p:sp>
      <p:sp>
        <p:nvSpPr>
          <p:cNvPr id="3" name="Content Placeholder 2">
            <a:extLst>
              <a:ext uri="{FF2B5EF4-FFF2-40B4-BE49-F238E27FC236}">
                <a16:creationId xmlns:a16="http://schemas.microsoft.com/office/drawing/2014/main" id="{146683CE-6B39-4298-9B1D-BF265E0FDF0D}"/>
              </a:ext>
            </a:extLst>
          </p:cNvPr>
          <p:cNvSpPr>
            <a:spLocks noGrp="1"/>
          </p:cNvSpPr>
          <p:nvPr>
            <p:ph idx="1"/>
          </p:nvPr>
        </p:nvSpPr>
        <p:spPr>
          <a:xfrm>
            <a:off x="493486" y="1253331"/>
            <a:ext cx="10711544" cy="2926783"/>
          </a:xfrm>
        </p:spPr>
        <p:txBody>
          <a:bodyPr>
            <a:normAutofit/>
          </a:bodyPr>
          <a:lstStyle/>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Once Model is trained during the prediction, tuples of similar records are extracted</a:t>
            </a:r>
          </a:p>
          <a:p>
            <a:pPr marL="347663" indent="-347663">
              <a:lnSpc>
                <a:spcPct val="100000"/>
              </a:lnSpc>
              <a:spcBef>
                <a:spcPts val="1200"/>
              </a:spcBef>
              <a:buFont typeface="Wingdings" panose="05000000000000000000" pitchFamily="2" charset="2"/>
              <a:buChar char="§"/>
            </a:pPr>
            <a:r>
              <a:rPr lang="en-US" sz="2200">
                <a:latin typeface="Segoe UI Light" panose="020B0502040204020203" pitchFamily="34" charset="0"/>
                <a:cs typeface="Segoe UI Light" panose="020B0502040204020203" pitchFamily="34" charset="0"/>
              </a:rPr>
              <a:t>Similar matches then can be consolidated to form groups and assign a single id</a:t>
            </a:r>
          </a:p>
          <a:p>
            <a:pPr marL="347663" indent="-347663">
              <a:lnSpc>
                <a:spcPct val="100000"/>
              </a:lnSpc>
              <a:spcBef>
                <a:spcPts val="1200"/>
              </a:spcBef>
              <a:buFont typeface="Wingdings" panose="05000000000000000000" pitchFamily="2" charset="2"/>
              <a:buChar char="§"/>
            </a:pPr>
            <a:r>
              <a:rPr lang="en-US" sz="2200" b="1">
                <a:latin typeface="Segoe UI Semibold" panose="020B0702040204020203" pitchFamily="34" charset="0"/>
                <a:cs typeface="Segoe UI Semibold" panose="020B0702040204020203" pitchFamily="34" charset="0"/>
              </a:rPr>
              <a:t>To avoid, inference against all pairs</a:t>
            </a:r>
            <a:r>
              <a:rPr lang="en-US" sz="2200">
                <a:latin typeface="Segoe UI Light" panose="020B0502040204020203" pitchFamily="34" charset="0"/>
                <a:cs typeface="Segoe UI Light" panose="020B0502040204020203" pitchFamily="34" charset="0"/>
              </a:rPr>
              <a:t>, Azure Search can be used to extract similar records and perform prediction on only those records for time efficiency</a:t>
            </a:r>
          </a:p>
          <a:p>
            <a:pPr lvl="1">
              <a:lnSpc>
                <a:spcPct val="100000"/>
              </a:lnSpc>
              <a:spcBef>
                <a:spcPts val="1200"/>
              </a:spcBef>
            </a:pPr>
            <a:r>
              <a:rPr lang="en-US" sz="2000">
                <a:latin typeface="Segoe UI Light" panose="020B0502040204020203" pitchFamily="34" charset="0"/>
                <a:cs typeface="Segoe UI Light" panose="020B0502040204020203" pitchFamily="34" charset="0"/>
              </a:rPr>
              <a:t>To identify similar records, the inference of a given record can only be performed on those records that have the same first character and last character of the given record</a:t>
            </a:r>
          </a:p>
          <a:p>
            <a:pPr>
              <a:lnSpc>
                <a:spcPct val="100000"/>
              </a:lnSpc>
              <a:spcBef>
                <a:spcPts val="1200"/>
              </a:spcBef>
            </a:pPr>
            <a:endParaRPr lang="en-US" sz="24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9063777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15D6B0C6891AB4F8C6D73AFDFC037AA" ma:contentTypeVersion="2" ma:contentTypeDescription="Create a new document." ma:contentTypeScope="" ma:versionID="8792214148b1c986d033abb0a30718cb">
  <xsd:schema xmlns:xsd="http://www.w3.org/2001/XMLSchema" xmlns:xs="http://www.w3.org/2001/XMLSchema" xmlns:p="http://schemas.microsoft.com/office/2006/metadata/properties" xmlns:ns2="796c41a6-77c0-45c4-85c5-53e03f55fb97" targetNamespace="http://schemas.microsoft.com/office/2006/metadata/properties" ma:root="true" ma:fieldsID="308ce2ed70975e0b13dd7fedaba7c62a" ns2:_="">
    <xsd:import namespace="796c41a6-77c0-45c4-85c5-53e03f55fb9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6c41a6-77c0-45c4-85c5-53e03f55f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DAF400-DF98-4227-A1B6-A599A399FB95}">
  <ds:schemaRefs>
    <ds:schemaRef ds:uri="http://schemas.microsoft.com/sharepoint/v3/contenttype/forms"/>
  </ds:schemaRefs>
</ds:datastoreItem>
</file>

<file path=customXml/itemProps2.xml><?xml version="1.0" encoding="utf-8"?>
<ds:datastoreItem xmlns:ds="http://schemas.openxmlformats.org/officeDocument/2006/customXml" ds:itemID="{54125317-E5A0-4ACC-9E79-9721B9CFD0DD}">
  <ds:schemaRefs>
    <ds:schemaRef ds:uri="796c41a6-77c0-45c4-85c5-53e03f55fb9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D1612D4-2395-431F-8B40-3197B7206FA5}">
  <ds:schemaRefs>
    <ds:schemaRef ds:uri="796c41a6-77c0-45c4-85c5-53e03f55fb9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24</Slides>
  <Notes>0</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Approach for Contoso UCIC</vt:lpstr>
      <vt:lpstr>PowerPoint Presentation</vt:lpstr>
      <vt:lpstr>Problem Statement and Assumptions</vt:lpstr>
      <vt:lpstr>Approach -1</vt:lpstr>
      <vt:lpstr>Machine Learning for Entity Resolution</vt:lpstr>
      <vt:lpstr>Machine Learning for Entity Resolution</vt:lpstr>
      <vt:lpstr>Training Data - Snapshot</vt:lpstr>
      <vt:lpstr>Train Classification Model</vt:lpstr>
      <vt:lpstr>Inference/Prediction - Cycle</vt:lpstr>
      <vt:lpstr>Advantages and Challenges</vt:lpstr>
      <vt:lpstr>Approach -2</vt:lpstr>
      <vt:lpstr>Matching Algorithm</vt:lpstr>
      <vt:lpstr>Data Pre-Processing | Azure Search Indexing of Master Data /Golden Data</vt:lpstr>
      <vt:lpstr>Matching an Input Record – A Hybrid Approach</vt:lpstr>
      <vt:lpstr>Matching an Input Record – Extract Probable Matches </vt:lpstr>
      <vt:lpstr>Matching an Input Record – Score Probable Matches</vt:lpstr>
      <vt:lpstr>Matching an Input Record – Ranking the Matches</vt:lpstr>
      <vt:lpstr>Evaluation</vt:lpstr>
      <vt:lpstr>Approach -3</vt:lpstr>
      <vt:lpstr>PowerPoint Presentation</vt:lpstr>
      <vt:lpstr>Backup</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Approach for Bajaj UCIC</dc:title>
  <dc:creator>Habeeb Shaik (Shipley Business Development)</dc:creator>
  <cp:revision>1</cp:revision>
  <dcterms:created xsi:type="dcterms:W3CDTF">2019-09-18T05:55:43Z</dcterms:created>
  <dcterms:modified xsi:type="dcterms:W3CDTF">2020-04-23T01:14:10Z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0x010100915D6B0C6891AB4F8C6D73AFDFC037AA</vt:lpwstr>
  </property>
</Properties>
</file>